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75" r:id="rId3"/>
    <p:sldId id="257" r:id="rId4"/>
    <p:sldId id="258" r:id="rId5"/>
    <p:sldId id="267" r:id="rId6"/>
    <p:sldId id="259" r:id="rId7"/>
    <p:sldId id="260" r:id="rId8"/>
    <p:sldId id="261" r:id="rId9"/>
    <p:sldId id="269" r:id="rId10"/>
    <p:sldId id="262" r:id="rId11"/>
    <p:sldId id="270" r:id="rId12"/>
    <p:sldId id="263" r:id="rId13"/>
    <p:sldId id="264" r:id="rId14"/>
    <p:sldId id="265" r:id="rId15"/>
    <p:sldId id="273" r:id="rId16"/>
    <p:sldId id="266" r:id="rId17"/>
  </p:sldIdLst>
  <p:sldSz cx="14630400" cy="8229600"/>
  <p:notesSz cx="8229600" cy="14630400"/>
  <p:embeddedFontLst>
    <p:embeddedFont>
      <p:font typeface="Barlow" panose="00000500000000000000" pitchFamily="2" charset="0"/>
      <p:regular r:id="rId19"/>
    </p:embeddedFont>
    <p:embeddedFont>
      <p:font typeface="Barlow Bold" panose="00000800000000000000" pitchFamily="2" charset="0"/>
      <p:bold r:id="rId20"/>
    </p:embeddedFont>
    <p:embeddedFont>
      <p:font typeface="Barlow Medium" panose="00000600000000000000"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D618BA-15FA-432A-A1A9-F88BA61BA21A}" v="12" dt="2025-04-15T19:45:10.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11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querant Lembindi" userId="973580e74a5759f4" providerId="LiveId" clId="{2CD618BA-15FA-432A-A1A9-F88BA61BA21A}"/>
    <pc:docChg chg="undo custSel addSld delSld modSld sldOrd">
      <pc:chgData name="Conquerant Lembindi" userId="973580e74a5759f4" providerId="LiveId" clId="{2CD618BA-15FA-432A-A1A9-F88BA61BA21A}" dt="2025-04-15T19:45:26.625" v="149" actId="47"/>
      <pc:docMkLst>
        <pc:docMk/>
      </pc:docMkLst>
      <pc:sldChg chg="addSp delSp modSp mod">
        <pc:chgData name="Conquerant Lembindi" userId="973580e74a5759f4" providerId="LiveId" clId="{2CD618BA-15FA-432A-A1A9-F88BA61BA21A}" dt="2025-04-15T19:45:20.667" v="148" actId="14100"/>
        <pc:sldMkLst>
          <pc:docMk/>
          <pc:sldMk cId="0" sldId="256"/>
        </pc:sldMkLst>
        <pc:spChg chg="mod">
          <ac:chgData name="Conquerant Lembindi" userId="973580e74a5759f4" providerId="LiveId" clId="{2CD618BA-15FA-432A-A1A9-F88BA61BA21A}" dt="2025-04-15T19:41:38.769" v="74"/>
          <ac:spMkLst>
            <pc:docMk/>
            <pc:sldMk cId="0" sldId="256"/>
            <ac:spMk id="3" creationId="{00000000-0000-0000-0000-000000000000}"/>
          </ac:spMkLst>
        </pc:spChg>
        <pc:spChg chg="del mod">
          <ac:chgData name="Conquerant Lembindi" userId="973580e74a5759f4" providerId="LiveId" clId="{2CD618BA-15FA-432A-A1A9-F88BA61BA21A}" dt="2025-04-15T19:45:08.870" v="143" actId="478"/>
          <ac:spMkLst>
            <pc:docMk/>
            <pc:sldMk cId="0" sldId="256"/>
            <ac:spMk id="4" creationId="{00000000-0000-0000-0000-000000000000}"/>
          </ac:spMkLst>
        </pc:spChg>
        <pc:spChg chg="mod">
          <ac:chgData name="Conquerant Lembindi" userId="973580e74a5759f4" providerId="LiveId" clId="{2CD618BA-15FA-432A-A1A9-F88BA61BA21A}" dt="2025-04-15T19:43:40.655" v="111" actId="21"/>
          <ac:spMkLst>
            <pc:docMk/>
            <pc:sldMk cId="0" sldId="256"/>
            <ac:spMk id="5" creationId="{00000000-0000-0000-0000-000000000000}"/>
          </ac:spMkLst>
        </pc:spChg>
        <pc:spChg chg="add mod">
          <ac:chgData name="Conquerant Lembindi" userId="973580e74a5759f4" providerId="LiveId" clId="{2CD618BA-15FA-432A-A1A9-F88BA61BA21A}" dt="2025-04-15T19:45:20.667" v="148" actId="14100"/>
          <ac:spMkLst>
            <pc:docMk/>
            <pc:sldMk cId="0" sldId="256"/>
            <ac:spMk id="9" creationId="{333B5781-7BBC-3439-A060-1497F90DBF1A}"/>
          </ac:spMkLst>
        </pc:spChg>
      </pc:sldChg>
      <pc:sldChg chg="addSp delSp modSp mod">
        <pc:chgData name="Conquerant Lembindi" userId="973580e74a5759f4" providerId="LiveId" clId="{2CD618BA-15FA-432A-A1A9-F88BA61BA21A}" dt="2025-04-15T19:40:00.394" v="65"/>
        <pc:sldMkLst>
          <pc:docMk/>
          <pc:sldMk cId="0" sldId="265"/>
        </pc:sldMkLst>
        <pc:spChg chg="del">
          <ac:chgData name="Conquerant Lembindi" userId="973580e74a5759f4" providerId="LiveId" clId="{2CD618BA-15FA-432A-A1A9-F88BA61BA21A}" dt="2025-04-15T19:39:55.734" v="64" actId="478"/>
          <ac:spMkLst>
            <pc:docMk/>
            <pc:sldMk cId="0" sldId="265"/>
            <ac:spMk id="22" creationId="{00000000-0000-0000-0000-000000000000}"/>
          </ac:spMkLst>
        </pc:spChg>
        <pc:spChg chg="del">
          <ac:chgData name="Conquerant Lembindi" userId="973580e74a5759f4" providerId="LiveId" clId="{2CD618BA-15FA-432A-A1A9-F88BA61BA21A}" dt="2025-04-15T19:39:54.025" v="63" actId="478"/>
          <ac:spMkLst>
            <pc:docMk/>
            <pc:sldMk cId="0" sldId="265"/>
            <ac:spMk id="23" creationId="{00000000-0000-0000-0000-000000000000}"/>
          </ac:spMkLst>
        </pc:spChg>
        <pc:spChg chg="del mod">
          <ac:chgData name="Conquerant Lembindi" userId="973580e74a5759f4" providerId="LiveId" clId="{2CD618BA-15FA-432A-A1A9-F88BA61BA21A}" dt="2025-04-15T19:39:52.738" v="62" actId="478"/>
          <ac:spMkLst>
            <pc:docMk/>
            <pc:sldMk cId="0" sldId="265"/>
            <ac:spMk id="24" creationId="{00000000-0000-0000-0000-000000000000}"/>
          </ac:spMkLst>
        </pc:spChg>
        <pc:spChg chg="add mod">
          <ac:chgData name="Conquerant Lembindi" userId="973580e74a5759f4" providerId="LiveId" clId="{2CD618BA-15FA-432A-A1A9-F88BA61BA21A}" dt="2025-04-15T19:40:00.394" v="65"/>
          <ac:spMkLst>
            <pc:docMk/>
            <pc:sldMk cId="0" sldId="265"/>
            <ac:spMk id="25" creationId="{DDB466A2-D26C-DD11-8D3F-11E6F81A688E}"/>
          </ac:spMkLst>
        </pc:spChg>
      </pc:sldChg>
      <pc:sldChg chg="addSp modSp new mod">
        <pc:chgData name="Conquerant Lembindi" userId="973580e74a5759f4" providerId="LiveId" clId="{2CD618BA-15FA-432A-A1A9-F88BA61BA21A}" dt="2025-04-15T19:35:47.701" v="39" actId="14861"/>
        <pc:sldMkLst>
          <pc:docMk/>
          <pc:sldMk cId="2800204581" sldId="266"/>
        </pc:sldMkLst>
        <pc:spChg chg="add mod">
          <ac:chgData name="Conquerant Lembindi" userId="973580e74a5759f4" providerId="LiveId" clId="{2CD618BA-15FA-432A-A1A9-F88BA61BA21A}" dt="2025-04-15T19:35:47.701" v="39" actId="14861"/>
          <ac:spMkLst>
            <pc:docMk/>
            <pc:sldMk cId="2800204581" sldId="266"/>
            <ac:spMk id="2" creationId="{E78AA9DB-194D-56A3-3271-EF52AB51BA50}"/>
          </ac:spMkLst>
        </pc:spChg>
      </pc:sldChg>
      <pc:sldChg chg="add ord">
        <pc:chgData name="Conquerant Lembindi" userId="973580e74a5759f4" providerId="LiveId" clId="{2CD618BA-15FA-432A-A1A9-F88BA61BA21A}" dt="2025-04-15T19:38:36.446" v="52"/>
        <pc:sldMkLst>
          <pc:docMk/>
          <pc:sldMk cId="1571744060" sldId="267"/>
        </pc:sldMkLst>
      </pc:sldChg>
      <pc:sldChg chg="add del">
        <pc:chgData name="Conquerant Lembindi" userId="973580e74a5759f4" providerId="LiveId" clId="{2CD618BA-15FA-432A-A1A9-F88BA61BA21A}" dt="2025-04-15T19:40:36.087" v="68" actId="47"/>
        <pc:sldMkLst>
          <pc:docMk/>
          <pc:sldMk cId="1818260756" sldId="268"/>
        </pc:sldMkLst>
      </pc:sldChg>
      <pc:sldChg chg="add ord">
        <pc:chgData name="Conquerant Lembindi" userId="973580e74a5759f4" providerId="LiveId" clId="{2CD618BA-15FA-432A-A1A9-F88BA61BA21A}" dt="2025-04-15T19:39:11.528" v="56"/>
        <pc:sldMkLst>
          <pc:docMk/>
          <pc:sldMk cId="3587860917" sldId="269"/>
        </pc:sldMkLst>
      </pc:sldChg>
      <pc:sldChg chg="add ord">
        <pc:chgData name="Conquerant Lembindi" userId="973580e74a5759f4" providerId="LiveId" clId="{2CD618BA-15FA-432A-A1A9-F88BA61BA21A}" dt="2025-04-15T19:40:41.485" v="72"/>
        <pc:sldMkLst>
          <pc:docMk/>
          <pc:sldMk cId="1339330703" sldId="270"/>
        </pc:sldMkLst>
      </pc:sldChg>
      <pc:sldChg chg="add del">
        <pc:chgData name="Conquerant Lembindi" userId="973580e74a5759f4" providerId="LiveId" clId="{2CD618BA-15FA-432A-A1A9-F88BA61BA21A}" dt="2025-04-15T19:40:30.500" v="67" actId="47"/>
        <pc:sldMkLst>
          <pc:docMk/>
          <pc:sldMk cId="3733969389" sldId="271"/>
        </pc:sldMkLst>
      </pc:sldChg>
      <pc:sldChg chg="add del ord">
        <pc:chgData name="Conquerant Lembindi" userId="973580e74a5759f4" providerId="LiveId" clId="{2CD618BA-15FA-432A-A1A9-F88BA61BA21A}" dt="2025-04-15T19:40:03.676" v="66" actId="47"/>
        <pc:sldMkLst>
          <pc:docMk/>
          <pc:sldMk cId="3774166073" sldId="272"/>
        </pc:sldMkLst>
      </pc:sldChg>
      <pc:sldChg chg="add ord">
        <pc:chgData name="Conquerant Lembindi" userId="973580e74a5759f4" providerId="LiveId" clId="{2CD618BA-15FA-432A-A1A9-F88BA61BA21A}" dt="2025-04-15T19:38:03.088" v="50"/>
        <pc:sldMkLst>
          <pc:docMk/>
          <pc:sldMk cId="3057249745" sldId="273"/>
        </pc:sldMkLst>
      </pc:sldChg>
      <pc:sldChg chg="add del">
        <pc:chgData name="Conquerant Lembindi" userId="973580e74a5759f4" providerId="LiveId" clId="{2CD618BA-15FA-432A-A1A9-F88BA61BA21A}" dt="2025-04-15T19:45:26.625" v="149" actId="47"/>
        <pc:sldMkLst>
          <pc:docMk/>
          <pc:sldMk cId="3954055703" sldId="274"/>
        </pc:sldMkLst>
      </pc:sldChg>
      <pc:sldChg chg="addSp modSp new mod">
        <pc:chgData name="Conquerant Lembindi" userId="973580e74a5759f4" providerId="LiveId" clId="{2CD618BA-15FA-432A-A1A9-F88BA61BA21A}" dt="2025-04-15T19:44:51.116" v="141" actId="1076"/>
        <pc:sldMkLst>
          <pc:docMk/>
          <pc:sldMk cId="545817173" sldId="275"/>
        </pc:sldMkLst>
        <pc:spChg chg="add mod">
          <ac:chgData name="Conquerant Lembindi" userId="973580e74a5759f4" providerId="LiveId" clId="{2CD618BA-15FA-432A-A1A9-F88BA61BA21A}" dt="2025-04-15T19:43:06.076" v="104" actId="14861"/>
          <ac:spMkLst>
            <pc:docMk/>
            <pc:sldMk cId="545817173" sldId="275"/>
            <ac:spMk id="2" creationId="{171A31BC-59F2-A7DE-D127-2F7D61424574}"/>
          </ac:spMkLst>
        </pc:spChg>
        <pc:spChg chg="add mod">
          <ac:chgData name="Conquerant Lembindi" userId="973580e74a5759f4" providerId="LiveId" clId="{2CD618BA-15FA-432A-A1A9-F88BA61BA21A}" dt="2025-04-15T19:44:51.116" v="141" actId="1076"/>
          <ac:spMkLst>
            <pc:docMk/>
            <pc:sldMk cId="545817173" sldId="275"/>
            <ac:spMk id="4" creationId="{03FE26A3-610C-C77C-2EF5-D90C83246289}"/>
          </ac:spMkLst>
        </pc:spChg>
        <pc:spChg chg="add mod">
          <ac:chgData name="Conquerant Lembindi" userId="973580e74a5759f4" providerId="LiveId" clId="{2CD618BA-15FA-432A-A1A9-F88BA61BA21A}" dt="2025-04-15T19:44:48.781" v="140" actId="1076"/>
          <ac:spMkLst>
            <pc:docMk/>
            <pc:sldMk cId="545817173" sldId="275"/>
            <ac:spMk id="6" creationId="{2A498803-1795-A5F2-ADF6-BDD60D41168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087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19298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034922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511386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44616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4983" y="1151215"/>
            <a:ext cx="7514034" cy="1293495"/>
          </a:xfrm>
          <a:prstGeom prst="rect">
            <a:avLst/>
          </a:prstGeom>
          <a:noFill/>
          <a:ln/>
        </p:spPr>
        <p:txBody>
          <a:bodyPr wrap="square" lIns="0" tIns="0" rIns="0" bIns="0" rtlCol="0" anchor="t"/>
          <a:lstStyle/>
          <a:p>
            <a:pPr marL="0" indent="0" algn="l">
              <a:lnSpc>
                <a:spcPts val="5400"/>
              </a:lnSpc>
              <a:buNone/>
            </a:pPr>
            <a:r>
              <a:rPr lang="en-US" sz="4000" b="1" dirty="0">
                <a:solidFill>
                  <a:srgbClr val="F0FCFF"/>
                </a:solidFill>
                <a:latin typeface="Spline Sans Bold" pitchFamily="34" charset="0"/>
                <a:ea typeface="Spline Sans Bold" pitchFamily="34" charset="-122"/>
                <a:cs typeface="Spline Sans Bold" pitchFamily="34" charset="-120"/>
              </a:rPr>
              <a:t>Embark on Your Python Journey: A Beginner's Guide</a:t>
            </a:r>
            <a:endParaRPr lang="en-US" sz="4000" dirty="0"/>
          </a:p>
        </p:txBody>
      </p:sp>
      <p:sp>
        <p:nvSpPr>
          <p:cNvPr id="5" name="Text 2"/>
          <p:cNvSpPr/>
          <p:nvPr/>
        </p:nvSpPr>
        <p:spPr>
          <a:xfrm>
            <a:off x="814983" y="4918591"/>
            <a:ext cx="7514034" cy="1490186"/>
          </a:xfrm>
          <a:prstGeom prst="rect">
            <a:avLst/>
          </a:prstGeom>
          <a:noFill/>
          <a:ln/>
        </p:spPr>
        <p:txBody>
          <a:bodyPr wrap="square" lIns="0" tIns="0" rIns="0" bIns="0" rtlCol="0" anchor="t"/>
          <a:lstStyle/>
          <a:p>
            <a:pPr marL="0" indent="0" algn="l">
              <a:lnSpc>
                <a:spcPts val="2900"/>
              </a:lnSpc>
              <a:buNone/>
            </a:pPr>
            <a:endParaRPr lang="en-US" sz="1800" dirty="0"/>
          </a:p>
        </p:txBody>
      </p:sp>
      <p:sp>
        <p:nvSpPr>
          <p:cNvPr id="6" name="Shape 3"/>
          <p:cNvSpPr/>
          <p:nvPr/>
        </p:nvSpPr>
        <p:spPr>
          <a:xfrm>
            <a:off x="814983" y="6688217"/>
            <a:ext cx="372547" cy="372547"/>
          </a:xfrm>
          <a:prstGeom prst="roundRect">
            <a:avLst>
              <a:gd name="adj" fmla="val 24542100"/>
            </a:avLst>
          </a:prstGeom>
          <a:solidFill>
            <a:srgbClr val="24E208"/>
          </a:solidFill>
          <a:ln w="7620">
            <a:solidFill>
              <a:srgbClr val="4D4D51"/>
            </a:solidFill>
            <a:prstDash val="solid"/>
          </a:ln>
        </p:spPr>
        <p:txBody>
          <a:bodyPr/>
          <a:lstStyle/>
          <a:p>
            <a:endParaRPr lang="en-GB"/>
          </a:p>
        </p:txBody>
      </p:sp>
      <p:sp>
        <p:nvSpPr>
          <p:cNvPr id="7" name="Text 4"/>
          <p:cNvSpPr/>
          <p:nvPr/>
        </p:nvSpPr>
        <p:spPr>
          <a:xfrm>
            <a:off x="943808" y="6825734"/>
            <a:ext cx="114776" cy="97512"/>
          </a:xfrm>
          <a:prstGeom prst="rect">
            <a:avLst/>
          </a:prstGeom>
          <a:noFill/>
          <a:ln/>
        </p:spPr>
        <p:txBody>
          <a:bodyPr wrap="none" lIns="0" tIns="0" rIns="0" bIns="0" rtlCol="0" anchor="t"/>
          <a:lstStyle/>
          <a:p>
            <a:pPr marL="0" indent="0" algn="ctr">
              <a:lnSpc>
                <a:spcPts val="750"/>
              </a:lnSpc>
              <a:buNone/>
            </a:pPr>
            <a:r>
              <a:rPr lang="en-US" sz="750" dirty="0">
                <a:solidFill>
                  <a:srgbClr val="4D4D51"/>
                </a:solidFill>
                <a:latin typeface="Barlow Medium" pitchFamily="34" charset="0"/>
                <a:ea typeface="Barlow Medium" pitchFamily="34" charset="-122"/>
                <a:cs typeface="Barlow Medium" pitchFamily="34" charset="-120"/>
              </a:rPr>
              <a:t>CL</a:t>
            </a:r>
            <a:endParaRPr lang="en-US" sz="750" dirty="0"/>
          </a:p>
        </p:txBody>
      </p:sp>
      <p:sp>
        <p:nvSpPr>
          <p:cNvPr id="8" name="Text 5"/>
          <p:cNvSpPr/>
          <p:nvPr/>
        </p:nvSpPr>
        <p:spPr>
          <a:xfrm>
            <a:off x="1303853" y="6670715"/>
            <a:ext cx="3139202" cy="407551"/>
          </a:xfrm>
          <a:prstGeom prst="rect">
            <a:avLst/>
          </a:prstGeom>
          <a:noFill/>
          <a:ln/>
        </p:spPr>
        <p:txBody>
          <a:bodyPr wrap="none" lIns="0" tIns="0" rIns="0" bIns="0" rtlCol="0" anchor="t"/>
          <a:lstStyle/>
          <a:p>
            <a:pPr marL="0" indent="0" algn="l">
              <a:lnSpc>
                <a:spcPts val="3200"/>
              </a:lnSpc>
              <a:buNone/>
            </a:pPr>
            <a:r>
              <a:rPr lang="en-US" sz="2250" b="1" dirty="0">
                <a:solidFill>
                  <a:srgbClr val="E0E4E6"/>
                </a:solidFill>
                <a:latin typeface="Barlow Bold" pitchFamily="34" charset="0"/>
                <a:ea typeface="Barlow Bold" pitchFamily="34" charset="-122"/>
                <a:cs typeface="Barlow Bold" pitchFamily="34" charset="-120"/>
              </a:rPr>
              <a:t>by Conquerant Lembindi</a:t>
            </a:r>
            <a:endParaRPr lang="en-US" sz="2250" dirty="0"/>
          </a:p>
        </p:txBody>
      </p:sp>
      <p:sp>
        <p:nvSpPr>
          <p:cNvPr id="9" name="Text 1">
            <a:extLst>
              <a:ext uri="{FF2B5EF4-FFF2-40B4-BE49-F238E27FC236}">
                <a16:creationId xmlns:a16="http://schemas.microsoft.com/office/drawing/2014/main" id="{333B5781-7BBC-3439-A060-1497F90DBF1A}"/>
              </a:ext>
            </a:extLst>
          </p:cNvPr>
          <p:cNvSpPr/>
          <p:nvPr/>
        </p:nvSpPr>
        <p:spPr>
          <a:xfrm>
            <a:off x="864037" y="2929652"/>
            <a:ext cx="7415927" cy="3261828"/>
          </a:xfrm>
          <a:prstGeom prst="rect">
            <a:avLst/>
          </a:prstGeom>
          <a:noFill/>
          <a:ln/>
        </p:spPr>
        <p:txBody>
          <a:bodyPr wrap="square" lIns="0" tIns="0" rIns="0" bIns="0" rtlCol="0" anchor="t"/>
          <a:lstStyle/>
          <a:p>
            <a:pPr marL="0" indent="0" algn="l">
              <a:lnSpc>
                <a:spcPts val="3100"/>
              </a:lnSpc>
              <a:buNone/>
            </a:pPr>
            <a:r>
              <a:rPr lang="en-US" sz="2400" dirty="0">
                <a:solidFill>
                  <a:srgbClr val="E0E4E6"/>
                </a:solidFill>
                <a:latin typeface="Barlow" pitchFamily="34" charset="0"/>
                <a:ea typeface="Barlow" pitchFamily="34" charset="-122"/>
                <a:cs typeface="Barlow" pitchFamily="34" charset="-120"/>
              </a:rPr>
              <a:t> Welcome to the world of Python programming! This presentation will guide you through the fundamental concepts of Python, from setting up your environment to mastering essential programming structures. Whether you're new to coding or looking to expand your skills, this journey will provide a solid foundation. Get ready to dive in and start coding!</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815"/>
          </a:xfrm>
          <a:prstGeom prst="rect">
            <a:avLst/>
          </a:prstGeom>
        </p:spPr>
      </p:pic>
      <p:sp>
        <p:nvSpPr>
          <p:cNvPr id="3" name="Text 0"/>
          <p:cNvSpPr/>
          <p:nvPr/>
        </p:nvSpPr>
        <p:spPr>
          <a:xfrm>
            <a:off x="6150412" y="521732"/>
            <a:ext cx="6182558" cy="527090"/>
          </a:xfrm>
          <a:prstGeom prst="rect">
            <a:avLst/>
          </a:prstGeom>
          <a:noFill/>
          <a:ln/>
        </p:spPr>
        <p:txBody>
          <a:bodyPr wrap="none" lIns="0" tIns="0" rIns="0" bIns="0" rtlCol="0" anchor="t"/>
          <a:lstStyle/>
          <a:p>
            <a:pPr marL="0" indent="0" algn="l">
              <a:lnSpc>
                <a:spcPts val="4150"/>
              </a:lnSpc>
              <a:buNone/>
            </a:pPr>
            <a:r>
              <a:rPr lang="en-US" sz="3300" b="1" dirty="0">
                <a:solidFill>
                  <a:srgbClr val="F0FCFF"/>
                </a:solidFill>
                <a:latin typeface="Spline Sans Bold" pitchFamily="34" charset="0"/>
                <a:ea typeface="Spline Sans Bold" pitchFamily="34" charset="-122"/>
                <a:cs typeface="Spline Sans Bold" pitchFamily="34" charset="-120"/>
              </a:rPr>
              <a:t>String Formatting and Handling</a:t>
            </a:r>
            <a:endParaRPr lang="en-US" sz="3300" dirty="0"/>
          </a:p>
        </p:txBody>
      </p:sp>
      <p:pic>
        <p:nvPicPr>
          <p:cNvPr id="4" name="Image 1" descr="preencoded.png"/>
          <p:cNvPicPr>
            <a:picLocks noChangeAspect="1"/>
          </p:cNvPicPr>
          <p:nvPr/>
        </p:nvPicPr>
        <p:blipFill>
          <a:blip r:embed="rId4"/>
          <a:stretch>
            <a:fillRect/>
          </a:stretch>
        </p:blipFill>
        <p:spPr>
          <a:xfrm>
            <a:off x="6150412" y="1333381"/>
            <a:ext cx="948690" cy="2587466"/>
          </a:xfrm>
          <a:prstGeom prst="rect">
            <a:avLst/>
          </a:prstGeom>
        </p:spPr>
      </p:pic>
      <p:sp>
        <p:nvSpPr>
          <p:cNvPr id="5" name="Text 1"/>
          <p:cNvSpPr/>
          <p:nvPr/>
        </p:nvSpPr>
        <p:spPr>
          <a:xfrm>
            <a:off x="7383661" y="1523047"/>
            <a:ext cx="2108240" cy="26348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Basic String Methods</a:t>
            </a:r>
            <a:endParaRPr lang="en-US" sz="1650" dirty="0"/>
          </a:p>
        </p:txBody>
      </p:sp>
      <p:sp>
        <p:nvSpPr>
          <p:cNvPr id="6" name="Text 2"/>
          <p:cNvSpPr/>
          <p:nvPr/>
        </p:nvSpPr>
        <p:spPr>
          <a:xfrm>
            <a:off x="7383661" y="1900357"/>
            <a:ext cx="6582728" cy="303609"/>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Python provides numerous built-in methods to manipulate strings:</a:t>
            </a:r>
            <a:endParaRPr lang="en-US" sz="1450" dirty="0"/>
          </a:p>
        </p:txBody>
      </p:sp>
      <p:sp>
        <p:nvSpPr>
          <p:cNvPr id="7" name="Text 3"/>
          <p:cNvSpPr/>
          <p:nvPr/>
        </p:nvSpPr>
        <p:spPr>
          <a:xfrm>
            <a:off x="7383661" y="2317790"/>
            <a:ext cx="6582728" cy="303609"/>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upper()</a:t>
            </a:r>
            <a:r>
              <a:rPr lang="en-US" sz="1450" dirty="0">
                <a:solidFill>
                  <a:srgbClr val="E0E4E6"/>
                </a:solidFill>
                <a:latin typeface="Barlow" pitchFamily="34" charset="0"/>
                <a:ea typeface="Barlow" pitchFamily="34" charset="-122"/>
                <a:cs typeface="Barlow" pitchFamily="34" charset="-120"/>
              </a:rPr>
              <a:t> - Converts to uppercase</a:t>
            </a:r>
            <a:endParaRPr lang="en-US" sz="1450" dirty="0"/>
          </a:p>
        </p:txBody>
      </p:sp>
      <p:sp>
        <p:nvSpPr>
          <p:cNvPr id="8" name="Text 4"/>
          <p:cNvSpPr/>
          <p:nvPr/>
        </p:nvSpPr>
        <p:spPr>
          <a:xfrm>
            <a:off x="7383661" y="2687717"/>
            <a:ext cx="6582728" cy="303609"/>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lower()</a:t>
            </a:r>
            <a:r>
              <a:rPr lang="en-US" sz="1450" dirty="0">
                <a:solidFill>
                  <a:srgbClr val="E0E4E6"/>
                </a:solidFill>
                <a:latin typeface="Barlow" pitchFamily="34" charset="0"/>
                <a:ea typeface="Barlow" pitchFamily="34" charset="-122"/>
                <a:cs typeface="Barlow" pitchFamily="34" charset="-120"/>
              </a:rPr>
              <a:t> - Converts to lowercase</a:t>
            </a:r>
            <a:endParaRPr lang="en-US" sz="1450" dirty="0"/>
          </a:p>
        </p:txBody>
      </p:sp>
      <p:sp>
        <p:nvSpPr>
          <p:cNvPr id="9" name="Text 5"/>
          <p:cNvSpPr/>
          <p:nvPr/>
        </p:nvSpPr>
        <p:spPr>
          <a:xfrm>
            <a:off x="7383661" y="3057644"/>
            <a:ext cx="6582728" cy="303609"/>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strip()</a:t>
            </a:r>
            <a:r>
              <a:rPr lang="en-US" sz="1450" dirty="0">
                <a:solidFill>
                  <a:srgbClr val="E0E4E6"/>
                </a:solidFill>
                <a:latin typeface="Barlow" pitchFamily="34" charset="0"/>
                <a:ea typeface="Barlow" pitchFamily="34" charset="-122"/>
                <a:cs typeface="Barlow" pitchFamily="34" charset="-120"/>
              </a:rPr>
              <a:t> - Removes whitespace</a:t>
            </a:r>
            <a:endParaRPr lang="en-US" sz="1450" dirty="0"/>
          </a:p>
        </p:txBody>
      </p:sp>
      <p:sp>
        <p:nvSpPr>
          <p:cNvPr id="10" name="Text 6"/>
          <p:cNvSpPr/>
          <p:nvPr/>
        </p:nvSpPr>
        <p:spPr>
          <a:xfrm>
            <a:off x="7383661" y="3427571"/>
            <a:ext cx="6582728" cy="303609"/>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replace()</a:t>
            </a:r>
            <a:r>
              <a:rPr lang="en-US" sz="1450" dirty="0">
                <a:solidFill>
                  <a:srgbClr val="E0E4E6"/>
                </a:solidFill>
                <a:latin typeface="Barlow" pitchFamily="34" charset="0"/>
                <a:ea typeface="Barlow" pitchFamily="34" charset="-122"/>
                <a:cs typeface="Barlow" pitchFamily="34" charset="-120"/>
              </a:rPr>
              <a:t> - Substitutes text</a:t>
            </a:r>
            <a:endParaRPr lang="en-US" sz="1450" dirty="0"/>
          </a:p>
        </p:txBody>
      </p:sp>
      <p:pic>
        <p:nvPicPr>
          <p:cNvPr id="11" name="Image 2" descr="preencoded.png"/>
          <p:cNvPicPr>
            <a:picLocks noChangeAspect="1"/>
          </p:cNvPicPr>
          <p:nvPr/>
        </p:nvPicPr>
        <p:blipFill>
          <a:blip r:embed="rId5"/>
          <a:stretch>
            <a:fillRect/>
          </a:stretch>
        </p:blipFill>
        <p:spPr>
          <a:xfrm>
            <a:off x="6150412" y="3920847"/>
            <a:ext cx="948690" cy="1895118"/>
          </a:xfrm>
          <a:prstGeom prst="rect">
            <a:avLst/>
          </a:prstGeom>
        </p:spPr>
      </p:pic>
      <p:sp>
        <p:nvSpPr>
          <p:cNvPr id="12" name="Text 7"/>
          <p:cNvSpPr/>
          <p:nvPr/>
        </p:nvSpPr>
        <p:spPr>
          <a:xfrm>
            <a:off x="7383661" y="4110514"/>
            <a:ext cx="2108240" cy="26348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format() Method</a:t>
            </a:r>
            <a:endParaRPr lang="en-US" sz="1650" dirty="0"/>
          </a:p>
        </p:txBody>
      </p:sp>
      <p:sp>
        <p:nvSpPr>
          <p:cNvPr id="13" name="Text 8"/>
          <p:cNvSpPr/>
          <p:nvPr/>
        </p:nvSpPr>
        <p:spPr>
          <a:xfrm>
            <a:off x="7383661" y="4487823"/>
            <a:ext cx="6582728" cy="30360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age = 36</a:t>
            </a:r>
            <a:endParaRPr lang="en-US" sz="1450" dirty="0"/>
          </a:p>
        </p:txBody>
      </p:sp>
      <p:sp>
        <p:nvSpPr>
          <p:cNvPr id="14" name="Text 9"/>
          <p:cNvSpPr/>
          <p:nvPr/>
        </p:nvSpPr>
        <p:spPr>
          <a:xfrm>
            <a:off x="7383661" y="4905256"/>
            <a:ext cx="6582728" cy="30360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txt = "My name is John, and I am {}"</a:t>
            </a:r>
            <a:endParaRPr lang="en-US" sz="1450" dirty="0"/>
          </a:p>
        </p:txBody>
      </p:sp>
      <p:sp>
        <p:nvSpPr>
          <p:cNvPr id="15" name="Text 10"/>
          <p:cNvSpPr/>
          <p:nvPr/>
        </p:nvSpPr>
        <p:spPr>
          <a:xfrm>
            <a:off x="7383661" y="5322689"/>
            <a:ext cx="6582728" cy="30360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print(txt.format(age))</a:t>
            </a:r>
            <a:endParaRPr lang="en-US" sz="1450" dirty="0"/>
          </a:p>
        </p:txBody>
      </p:sp>
      <p:pic>
        <p:nvPicPr>
          <p:cNvPr id="16" name="Image 3" descr="preencoded.png"/>
          <p:cNvPicPr>
            <a:picLocks noChangeAspect="1"/>
          </p:cNvPicPr>
          <p:nvPr/>
        </p:nvPicPr>
        <p:blipFill>
          <a:blip r:embed="rId6"/>
          <a:stretch>
            <a:fillRect/>
          </a:stretch>
        </p:blipFill>
        <p:spPr>
          <a:xfrm>
            <a:off x="6150412" y="5815965"/>
            <a:ext cx="948690" cy="1895118"/>
          </a:xfrm>
          <a:prstGeom prst="rect">
            <a:avLst/>
          </a:prstGeom>
        </p:spPr>
      </p:pic>
      <p:sp>
        <p:nvSpPr>
          <p:cNvPr id="17" name="Text 11"/>
          <p:cNvSpPr/>
          <p:nvPr/>
        </p:nvSpPr>
        <p:spPr>
          <a:xfrm>
            <a:off x="7383661" y="6005632"/>
            <a:ext cx="2241352" cy="26348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f-Strings (Python 3.6+)</a:t>
            </a:r>
            <a:endParaRPr lang="en-US" sz="1650" dirty="0"/>
          </a:p>
        </p:txBody>
      </p:sp>
      <p:sp>
        <p:nvSpPr>
          <p:cNvPr id="18" name="Text 12"/>
          <p:cNvSpPr/>
          <p:nvPr/>
        </p:nvSpPr>
        <p:spPr>
          <a:xfrm>
            <a:off x="7383661" y="6382941"/>
            <a:ext cx="6582728" cy="30360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name = "Zinhle"</a:t>
            </a:r>
            <a:endParaRPr lang="en-US" sz="1450" dirty="0"/>
          </a:p>
        </p:txBody>
      </p:sp>
      <p:sp>
        <p:nvSpPr>
          <p:cNvPr id="19" name="Text 13"/>
          <p:cNvSpPr/>
          <p:nvPr/>
        </p:nvSpPr>
        <p:spPr>
          <a:xfrm>
            <a:off x="7383661" y="6800374"/>
            <a:ext cx="6582728" cy="30360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age = 20</a:t>
            </a:r>
            <a:endParaRPr lang="en-US" sz="1450" dirty="0"/>
          </a:p>
        </p:txBody>
      </p:sp>
      <p:sp>
        <p:nvSpPr>
          <p:cNvPr id="20" name="Text 14"/>
          <p:cNvSpPr/>
          <p:nvPr/>
        </p:nvSpPr>
        <p:spPr>
          <a:xfrm>
            <a:off x="7383661" y="7217807"/>
            <a:ext cx="6582728" cy="303609"/>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print(f"My name is {name}, and I am {age} years old.")</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372910"/>
            <a:ext cx="7415927" cy="1371600"/>
          </a:xfrm>
          <a:prstGeom prst="rect">
            <a:avLst/>
          </a:prstGeom>
          <a:noFill/>
          <a:ln/>
        </p:spPr>
        <p:txBody>
          <a:bodyPr wrap="squar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User Input and Output: Interacting with Your Code</a:t>
            </a:r>
            <a:endParaRPr lang="en-US" sz="4300" dirty="0"/>
          </a:p>
        </p:txBody>
      </p:sp>
      <p:pic>
        <p:nvPicPr>
          <p:cNvPr id="4" name="Image 1" descr="preencoded.png"/>
          <p:cNvPicPr>
            <a:picLocks noChangeAspect="1"/>
          </p:cNvPicPr>
          <p:nvPr/>
        </p:nvPicPr>
        <p:blipFill>
          <a:blip r:embed="rId4"/>
          <a:stretch>
            <a:fillRect/>
          </a:stretch>
        </p:blipFill>
        <p:spPr>
          <a:xfrm>
            <a:off x="6350437" y="3114794"/>
            <a:ext cx="556260" cy="556260"/>
          </a:xfrm>
          <a:prstGeom prst="rect">
            <a:avLst/>
          </a:prstGeom>
        </p:spPr>
      </p:pic>
      <p:sp>
        <p:nvSpPr>
          <p:cNvPr id="5" name="Text 1"/>
          <p:cNvSpPr/>
          <p:nvPr/>
        </p:nvSpPr>
        <p:spPr>
          <a:xfrm>
            <a:off x="6350437" y="3917871"/>
            <a:ext cx="222504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Taking Input</a:t>
            </a:r>
            <a:endParaRPr lang="en-US" sz="2150" dirty="0"/>
          </a:p>
        </p:txBody>
      </p:sp>
      <p:pic>
        <p:nvPicPr>
          <p:cNvPr id="6" name="Image 2" descr="preencoded.png"/>
          <p:cNvPicPr>
            <a:picLocks noChangeAspect="1"/>
          </p:cNvPicPr>
          <p:nvPr/>
        </p:nvPicPr>
        <p:blipFill>
          <a:blip r:embed="rId5"/>
          <a:stretch>
            <a:fillRect/>
          </a:stretch>
        </p:blipFill>
        <p:spPr>
          <a:xfrm>
            <a:off x="8945761" y="3114794"/>
            <a:ext cx="556260" cy="556260"/>
          </a:xfrm>
          <a:prstGeom prst="rect">
            <a:avLst/>
          </a:prstGeom>
        </p:spPr>
      </p:pic>
      <p:sp>
        <p:nvSpPr>
          <p:cNvPr id="7" name="Text 2"/>
          <p:cNvSpPr/>
          <p:nvPr/>
        </p:nvSpPr>
        <p:spPr>
          <a:xfrm>
            <a:off x="8945761" y="3917871"/>
            <a:ext cx="2225159"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Type Conversion</a:t>
            </a:r>
            <a:endParaRPr lang="en-US" sz="2150" dirty="0"/>
          </a:p>
        </p:txBody>
      </p:sp>
      <p:pic>
        <p:nvPicPr>
          <p:cNvPr id="8" name="Image 3" descr="preencoded.png"/>
          <p:cNvPicPr>
            <a:picLocks noChangeAspect="1"/>
          </p:cNvPicPr>
          <p:nvPr/>
        </p:nvPicPr>
        <p:blipFill>
          <a:blip r:embed="rId6"/>
          <a:stretch>
            <a:fillRect/>
          </a:stretch>
        </p:blipFill>
        <p:spPr>
          <a:xfrm>
            <a:off x="11541204" y="3114794"/>
            <a:ext cx="556260" cy="556260"/>
          </a:xfrm>
          <a:prstGeom prst="rect">
            <a:avLst/>
          </a:prstGeom>
        </p:spPr>
      </p:pic>
      <p:sp>
        <p:nvSpPr>
          <p:cNvPr id="9" name="Text 3"/>
          <p:cNvSpPr/>
          <p:nvPr/>
        </p:nvSpPr>
        <p:spPr>
          <a:xfrm>
            <a:off x="11541204" y="3917871"/>
            <a:ext cx="2225040"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Simple Interactions</a:t>
            </a:r>
            <a:endParaRPr lang="en-US" sz="2150" dirty="0"/>
          </a:p>
        </p:txBody>
      </p:sp>
      <p:sp>
        <p:nvSpPr>
          <p:cNvPr id="10" name="Text 4"/>
          <p:cNvSpPr/>
          <p:nvPr/>
        </p:nvSpPr>
        <p:spPr>
          <a:xfrm>
            <a:off x="6350437" y="4881324"/>
            <a:ext cx="7415927"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Master the art of taking user input with the </a:t>
            </a:r>
            <a:r>
              <a:rPr lang="en-US" sz="1900" b="1" dirty="0">
                <a:solidFill>
                  <a:srgbClr val="E0E4E6"/>
                </a:solidFill>
                <a:latin typeface="Barlow" pitchFamily="34" charset="0"/>
                <a:ea typeface="Barlow" pitchFamily="34" charset="-122"/>
                <a:cs typeface="Barlow" pitchFamily="34" charset="-120"/>
              </a:rPr>
              <a:t>input()</a:t>
            </a:r>
            <a:r>
              <a:rPr lang="en-US" sz="1900" dirty="0">
                <a:solidFill>
                  <a:srgbClr val="E0E4E6"/>
                </a:solidFill>
                <a:latin typeface="Barlow" pitchFamily="34" charset="0"/>
                <a:ea typeface="Barlow" pitchFamily="34" charset="-122"/>
                <a:cs typeface="Barlow" pitchFamily="34" charset="-120"/>
              </a:rPr>
              <a:t> function. This is essential for creating interactive programs that respond to user actions. Be sure to convert user input to the correct data type. Create simple I/O examples to demonstrate how to get information from the user and display results.</a:t>
            </a:r>
            <a:endParaRPr lang="en-US" sz="1900" dirty="0"/>
          </a:p>
        </p:txBody>
      </p:sp>
    </p:spTree>
    <p:extLst>
      <p:ext uri="{BB962C8B-B14F-4D97-AF65-F5344CB8AC3E}">
        <p14:creationId xmlns:p14="http://schemas.microsoft.com/office/powerpoint/2010/main" val="1339330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719"/>
          </a:xfrm>
          <a:prstGeom prst="rect">
            <a:avLst/>
          </a:prstGeom>
        </p:spPr>
      </p:pic>
      <p:sp>
        <p:nvSpPr>
          <p:cNvPr id="3" name="Text 0"/>
          <p:cNvSpPr/>
          <p:nvPr/>
        </p:nvSpPr>
        <p:spPr>
          <a:xfrm>
            <a:off x="6237803" y="590312"/>
            <a:ext cx="6192798" cy="596265"/>
          </a:xfrm>
          <a:prstGeom prst="rect">
            <a:avLst/>
          </a:prstGeom>
          <a:noFill/>
          <a:ln/>
        </p:spPr>
        <p:txBody>
          <a:bodyPr wrap="none" lIns="0" tIns="0" rIns="0" bIns="0" rtlCol="0" anchor="t"/>
          <a:lstStyle/>
          <a:p>
            <a:pPr marL="0" indent="0" algn="l">
              <a:lnSpc>
                <a:spcPts val="4650"/>
              </a:lnSpc>
              <a:buNone/>
            </a:pPr>
            <a:r>
              <a:rPr lang="en-US" sz="3750" b="1" dirty="0">
                <a:solidFill>
                  <a:srgbClr val="F0FCFF"/>
                </a:solidFill>
                <a:latin typeface="Spline Sans Bold" pitchFamily="34" charset="0"/>
                <a:ea typeface="Spline Sans Bold" pitchFamily="34" charset="-122"/>
                <a:cs typeface="Spline Sans Bold" pitchFamily="34" charset="-120"/>
              </a:rPr>
              <a:t>User Input and Basic Output</a:t>
            </a:r>
            <a:endParaRPr lang="en-US" sz="3750" dirty="0"/>
          </a:p>
        </p:txBody>
      </p:sp>
      <p:sp>
        <p:nvSpPr>
          <p:cNvPr id="4" name="Shape 1"/>
          <p:cNvSpPr/>
          <p:nvPr/>
        </p:nvSpPr>
        <p:spPr>
          <a:xfrm>
            <a:off x="6237803" y="1508522"/>
            <a:ext cx="160973" cy="2057876"/>
          </a:xfrm>
          <a:prstGeom prst="roundRect">
            <a:avLst>
              <a:gd name="adj" fmla="val 200063"/>
            </a:avLst>
          </a:prstGeom>
          <a:solidFill>
            <a:srgbClr val="0A081B"/>
          </a:solidFill>
          <a:ln w="22860">
            <a:solidFill>
              <a:srgbClr val="16FFBB"/>
            </a:solidFill>
            <a:prstDash val="solid"/>
          </a:ln>
        </p:spPr>
        <p:txBody>
          <a:bodyPr/>
          <a:lstStyle/>
          <a:p>
            <a:endParaRPr lang="en-GB"/>
          </a:p>
        </p:txBody>
      </p:sp>
      <p:sp>
        <p:nvSpPr>
          <p:cNvPr id="5" name="Text 2"/>
          <p:cNvSpPr/>
          <p:nvPr/>
        </p:nvSpPr>
        <p:spPr>
          <a:xfrm>
            <a:off x="6720721" y="1508522"/>
            <a:ext cx="2385417" cy="298252"/>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Collecting Input</a:t>
            </a:r>
            <a:endParaRPr lang="en-US" sz="1850" dirty="0"/>
          </a:p>
        </p:txBody>
      </p:sp>
      <p:sp>
        <p:nvSpPr>
          <p:cNvPr id="6" name="Text 3"/>
          <p:cNvSpPr/>
          <p:nvPr/>
        </p:nvSpPr>
        <p:spPr>
          <a:xfrm>
            <a:off x="6720721" y="1935480"/>
            <a:ext cx="7158276" cy="343376"/>
          </a:xfrm>
          <a:prstGeom prst="rect">
            <a:avLst/>
          </a:prstGeom>
          <a:noFill/>
          <a:ln/>
        </p:spPr>
        <p:txBody>
          <a:bodyPr wrap="non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The </a:t>
            </a:r>
            <a:r>
              <a:rPr lang="en-US" sz="1650" b="1" dirty="0">
                <a:solidFill>
                  <a:srgbClr val="E0E4E6"/>
                </a:solidFill>
                <a:latin typeface="Barlow" pitchFamily="34" charset="0"/>
                <a:ea typeface="Barlow" pitchFamily="34" charset="-122"/>
                <a:cs typeface="Barlow" pitchFamily="34" charset="-120"/>
              </a:rPr>
              <a:t>input()</a:t>
            </a:r>
            <a:r>
              <a:rPr lang="en-US" sz="1650" dirty="0">
                <a:solidFill>
                  <a:srgbClr val="E0E4E6"/>
                </a:solidFill>
                <a:latin typeface="Barlow" pitchFamily="34" charset="0"/>
                <a:ea typeface="Barlow" pitchFamily="34" charset="-122"/>
                <a:cs typeface="Barlow" pitchFamily="34" charset="-120"/>
              </a:rPr>
              <a:t> function reads text from the user:</a:t>
            </a:r>
            <a:endParaRPr lang="en-US" sz="1650" dirty="0"/>
          </a:p>
        </p:txBody>
      </p:sp>
      <p:sp>
        <p:nvSpPr>
          <p:cNvPr id="7" name="Text 4"/>
          <p:cNvSpPr/>
          <p:nvPr/>
        </p:nvSpPr>
        <p:spPr>
          <a:xfrm>
            <a:off x="6720721" y="2407563"/>
            <a:ext cx="7158276" cy="343376"/>
          </a:xfrm>
          <a:prstGeom prst="rect">
            <a:avLst/>
          </a:prstGeom>
          <a:noFill/>
          <a:ln/>
        </p:spPr>
        <p:txBody>
          <a:bodyPr wrap="none" lIns="0" tIns="0" rIns="0" bIns="0" rtlCol="0" anchor="t"/>
          <a:lstStyle/>
          <a:p>
            <a:pPr marL="0" indent="0" algn="l">
              <a:lnSpc>
                <a:spcPts val="2700"/>
              </a:lnSpc>
              <a:buNone/>
            </a:pPr>
            <a:r>
              <a:rPr lang="en-US" sz="1650" b="1" dirty="0">
                <a:solidFill>
                  <a:srgbClr val="E0E4E6"/>
                </a:solidFill>
                <a:latin typeface="Barlow" pitchFamily="34" charset="0"/>
                <a:ea typeface="Barlow" pitchFamily="34" charset="-122"/>
                <a:cs typeface="Barlow" pitchFamily="34" charset="-120"/>
              </a:rPr>
              <a:t>user_name = input("Enter your name: ")</a:t>
            </a:r>
            <a:endParaRPr lang="en-US" sz="1650" dirty="0"/>
          </a:p>
        </p:txBody>
      </p:sp>
      <p:sp>
        <p:nvSpPr>
          <p:cNvPr id="8" name="Text 5"/>
          <p:cNvSpPr/>
          <p:nvPr/>
        </p:nvSpPr>
        <p:spPr>
          <a:xfrm>
            <a:off x="6720721" y="2879646"/>
            <a:ext cx="7158276" cy="686752"/>
          </a:xfrm>
          <a:prstGeom prst="rect">
            <a:avLst/>
          </a:prstGeom>
          <a:noFill/>
          <a:ln/>
        </p:spPr>
        <p:txBody>
          <a:bodyPr wrap="squar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Python always reads input as text (strings), so you may need to convert it to the appropriate data type.</a:t>
            </a:r>
            <a:endParaRPr lang="en-US" sz="1650" dirty="0"/>
          </a:p>
        </p:txBody>
      </p:sp>
      <p:sp>
        <p:nvSpPr>
          <p:cNvPr id="9" name="Shape 6"/>
          <p:cNvSpPr/>
          <p:nvPr/>
        </p:nvSpPr>
        <p:spPr>
          <a:xfrm>
            <a:off x="6559748" y="3781068"/>
            <a:ext cx="160973" cy="1714500"/>
          </a:xfrm>
          <a:prstGeom prst="roundRect">
            <a:avLst>
              <a:gd name="adj" fmla="val 200063"/>
            </a:avLst>
          </a:prstGeom>
          <a:solidFill>
            <a:srgbClr val="0A081B"/>
          </a:solidFill>
          <a:ln w="22860">
            <a:solidFill>
              <a:srgbClr val="29DDDA"/>
            </a:solidFill>
            <a:prstDash val="solid"/>
          </a:ln>
        </p:spPr>
        <p:txBody>
          <a:bodyPr/>
          <a:lstStyle/>
          <a:p>
            <a:endParaRPr lang="en-GB"/>
          </a:p>
        </p:txBody>
      </p:sp>
      <p:sp>
        <p:nvSpPr>
          <p:cNvPr id="10" name="Text 7"/>
          <p:cNvSpPr/>
          <p:nvPr/>
        </p:nvSpPr>
        <p:spPr>
          <a:xfrm>
            <a:off x="7042666" y="3781068"/>
            <a:ext cx="2385417" cy="298252"/>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Type Conversion</a:t>
            </a:r>
            <a:endParaRPr lang="en-US" sz="1850" dirty="0"/>
          </a:p>
        </p:txBody>
      </p:sp>
      <p:sp>
        <p:nvSpPr>
          <p:cNvPr id="11" name="Text 8"/>
          <p:cNvSpPr/>
          <p:nvPr/>
        </p:nvSpPr>
        <p:spPr>
          <a:xfrm>
            <a:off x="7042666" y="4208026"/>
            <a:ext cx="6836331" cy="343376"/>
          </a:xfrm>
          <a:prstGeom prst="rect">
            <a:avLst/>
          </a:prstGeom>
          <a:noFill/>
          <a:ln/>
        </p:spPr>
        <p:txBody>
          <a:bodyPr wrap="non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For numerical input, convert strings to numbers:</a:t>
            </a:r>
            <a:endParaRPr lang="en-US" sz="1650" dirty="0"/>
          </a:p>
        </p:txBody>
      </p:sp>
      <p:sp>
        <p:nvSpPr>
          <p:cNvPr id="12" name="Text 9"/>
          <p:cNvSpPr/>
          <p:nvPr/>
        </p:nvSpPr>
        <p:spPr>
          <a:xfrm>
            <a:off x="7042666" y="4680109"/>
            <a:ext cx="6836331" cy="343376"/>
          </a:xfrm>
          <a:prstGeom prst="rect">
            <a:avLst/>
          </a:prstGeom>
          <a:noFill/>
          <a:ln/>
        </p:spPr>
        <p:txBody>
          <a:bodyPr wrap="none" lIns="0" tIns="0" rIns="0" bIns="0" rtlCol="0" anchor="t"/>
          <a:lstStyle/>
          <a:p>
            <a:pPr marL="0" indent="0" algn="l">
              <a:lnSpc>
                <a:spcPts val="2700"/>
              </a:lnSpc>
              <a:buNone/>
            </a:pPr>
            <a:r>
              <a:rPr lang="en-US" sz="1650" b="1" dirty="0">
                <a:solidFill>
                  <a:srgbClr val="E0E4E6"/>
                </a:solidFill>
                <a:latin typeface="Barlow" pitchFamily="34" charset="0"/>
                <a:ea typeface="Barlow" pitchFamily="34" charset="-122"/>
                <a:cs typeface="Barlow" pitchFamily="34" charset="-120"/>
              </a:rPr>
              <a:t>age = int(input("Enter your age: "))</a:t>
            </a:r>
            <a:endParaRPr lang="en-US" sz="1650" dirty="0"/>
          </a:p>
        </p:txBody>
      </p:sp>
      <p:sp>
        <p:nvSpPr>
          <p:cNvPr id="13" name="Text 10"/>
          <p:cNvSpPr/>
          <p:nvPr/>
        </p:nvSpPr>
        <p:spPr>
          <a:xfrm>
            <a:off x="7042666" y="5152192"/>
            <a:ext cx="6836331" cy="343376"/>
          </a:xfrm>
          <a:prstGeom prst="rect">
            <a:avLst/>
          </a:prstGeom>
          <a:noFill/>
          <a:ln/>
        </p:spPr>
        <p:txBody>
          <a:bodyPr wrap="non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This allows you to perform mathematical operations on the input.</a:t>
            </a:r>
            <a:endParaRPr lang="en-US" sz="1650" dirty="0"/>
          </a:p>
        </p:txBody>
      </p:sp>
      <p:sp>
        <p:nvSpPr>
          <p:cNvPr id="14" name="Shape 11"/>
          <p:cNvSpPr/>
          <p:nvPr/>
        </p:nvSpPr>
        <p:spPr>
          <a:xfrm>
            <a:off x="6881812" y="5710238"/>
            <a:ext cx="160973" cy="1714500"/>
          </a:xfrm>
          <a:prstGeom prst="roundRect">
            <a:avLst>
              <a:gd name="adj" fmla="val 200063"/>
            </a:avLst>
          </a:prstGeom>
          <a:solidFill>
            <a:srgbClr val="0A081B"/>
          </a:solidFill>
          <a:ln w="22860">
            <a:solidFill>
              <a:srgbClr val="37A7E7"/>
            </a:solidFill>
            <a:prstDash val="solid"/>
          </a:ln>
        </p:spPr>
        <p:txBody>
          <a:bodyPr/>
          <a:lstStyle/>
          <a:p>
            <a:endParaRPr lang="en-GB"/>
          </a:p>
        </p:txBody>
      </p:sp>
      <p:sp>
        <p:nvSpPr>
          <p:cNvPr id="15" name="Text 12"/>
          <p:cNvSpPr/>
          <p:nvPr/>
        </p:nvSpPr>
        <p:spPr>
          <a:xfrm>
            <a:off x="7364730" y="5710238"/>
            <a:ext cx="2385417" cy="298252"/>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Displaying Output</a:t>
            </a:r>
            <a:endParaRPr lang="en-US" sz="1850" dirty="0"/>
          </a:p>
        </p:txBody>
      </p:sp>
      <p:sp>
        <p:nvSpPr>
          <p:cNvPr id="16" name="Text 13"/>
          <p:cNvSpPr/>
          <p:nvPr/>
        </p:nvSpPr>
        <p:spPr>
          <a:xfrm>
            <a:off x="7364730" y="6137196"/>
            <a:ext cx="6514267" cy="343376"/>
          </a:xfrm>
          <a:prstGeom prst="rect">
            <a:avLst/>
          </a:prstGeom>
          <a:noFill/>
          <a:ln/>
        </p:spPr>
        <p:txBody>
          <a:bodyPr wrap="non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The </a:t>
            </a:r>
            <a:r>
              <a:rPr lang="en-US" sz="1650" b="1" dirty="0">
                <a:solidFill>
                  <a:srgbClr val="E0E4E6"/>
                </a:solidFill>
                <a:latin typeface="Barlow" pitchFamily="34" charset="0"/>
                <a:ea typeface="Barlow" pitchFamily="34" charset="-122"/>
                <a:cs typeface="Barlow" pitchFamily="34" charset="-120"/>
              </a:rPr>
              <a:t>print()</a:t>
            </a:r>
            <a:r>
              <a:rPr lang="en-US" sz="1650" dirty="0">
                <a:solidFill>
                  <a:srgbClr val="E0E4E6"/>
                </a:solidFill>
                <a:latin typeface="Barlow" pitchFamily="34" charset="0"/>
                <a:ea typeface="Barlow" pitchFamily="34" charset="-122"/>
                <a:cs typeface="Barlow" pitchFamily="34" charset="-120"/>
              </a:rPr>
              <a:t> function displays information to the user:</a:t>
            </a:r>
            <a:endParaRPr lang="en-US" sz="1650" dirty="0"/>
          </a:p>
        </p:txBody>
      </p:sp>
      <p:sp>
        <p:nvSpPr>
          <p:cNvPr id="17" name="Text 14"/>
          <p:cNvSpPr/>
          <p:nvPr/>
        </p:nvSpPr>
        <p:spPr>
          <a:xfrm>
            <a:off x="7364730" y="6609278"/>
            <a:ext cx="6514267" cy="343376"/>
          </a:xfrm>
          <a:prstGeom prst="rect">
            <a:avLst/>
          </a:prstGeom>
          <a:noFill/>
          <a:ln/>
        </p:spPr>
        <p:txBody>
          <a:bodyPr wrap="none" lIns="0" tIns="0" rIns="0" bIns="0" rtlCol="0" anchor="t"/>
          <a:lstStyle/>
          <a:p>
            <a:pPr marL="0" indent="0" algn="l">
              <a:lnSpc>
                <a:spcPts val="2700"/>
              </a:lnSpc>
              <a:buNone/>
            </a:pPr>
            <a:r>
              <a:rPr lang="en-US" sz="1650" b="1" dirty="0">
                <a:solidFill>
                  <a:srgbClr val="E0E4E6"/>
                </a:solidFill>
                <a:latin typeface="Barlow" pitchFamily="34" charset="0"/>
                <a:ea typeface="Barlow" pitchFamily="34" charset="-122"/>
                <a:cs typeface="Barlow" pitchFamily="34" charset="-120"/>
              </a:rPr>
              <a:t>print("Hello, " + user_name + "!")</a:t>
            </a:r>
            <a:endParaRPr lang="en-US" sz="1650" dirty="0"/>
          </a:p>
        </p:txBody>
      </p:sp>
      <p:sp>
        <p:nvSpPr>
          <p:cNvPr id="18" name="Text 15"/>
          <p:cNvSpPr/>
          <p:nvPr/>
        </p:nvSpPr>
        <p:spPr>
          <a:xfrm>
            <a:off x="7364730" y="7081361"/>
            <a:ext cx="6514267" cy="343376"/>
          </a:xfrm>
          <a:prstGeom prst="rect">
            <a:avLst/>
          </a:prstGeom>
          <a:noFill/>
          <a:ln/>
        </p:spPr>
        <p:txBody>
          <a:bodyPr wrap="non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print(f"Next year, you will be {age + 1} years old.")</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39077"/>
          </a:xfrm>
          <a:prstGeom prst="rect">
            <a:avLst/>
          </a:prstGeom>
        </p:spPr>
      </p:pic>
      <p:sp>
        <p:nvSpPr>
          <p:cNvPr id="3" name="Text 0"/>
          <p:cNvSpPr/>
          <p:nvPr/>
        </p:nvSpPr>
        <p:spPr>
          <a:xfrm>
            <a:off x="598884" y="2609612"/>
            <a:ext cx="5457468" cy="475298"/>
          </a:xfrm>
          <a:prstGeom prst="rect">
            <a:avLst/>
          </a:prstGeom>
          <a:noFill/>
          <a:ln/>
        </p:spPr>
        <p:txBody>
          <a:bodyPr wrap="none" lIns="0" tIns="0" rIns="0" bIns="0" rtlCol="0" anchor="t"/>
          <a:lstStyle/>
          <a:p>
            <a:pPr marL="0" indent="0" algn="l">
              <a:lnSpc>
                <a:spcPts val="3700"/>
              </a:lnSpc>
              <a:buNone/>
            </a:pPr>
            <a:r>
              <a:rPr lang="en-US" sz="2950" b="1" dirty="0">
                <a:solidFill>
                  <a:srgbClr val="F0FCFF"/>
                </a:solidFill>
                <a:latin typeface="Spline Sans Bold" pitchFamily="34" charset="0"/>
                <a:ea typeface="Spline Sans Bold" pitchFamily="34" charset="-122"/>
                <a:cs typeface="Spline Sans Bold" pitchFamily="34" charset="-120"/>
              </a:rPr>
              <a:t>Numbers and Math Operations</a:t>
            </a:r>
            <a:endParaRPr lang="en-US" sz="2950" dirty="0"/>
          </a:p>
        </p:txBody>
      </p:sp>
      <p:sp>
        <p:nvSpPr>
          <p:cNvPr id="4" name="Shape 1"/>
          <p:cNvSpPr/>
          <p:nvPr/>
        </p:nvSpPr>
        <p:spPr>
          <a:xfrm>
            <a:off x="598884" y="3341608"/>
            <a:ext cx="13432631" cy="3969067"/>
          </a:xfrm>
          <a:prstGeom prst="roundRect">
            <a:avLst>
              <a:gd name="adj" fmla="val 6468"/>
            </a:avLst>
          </a:prstGeom>
          <a:noFill/>
          <a:ln w="7620">
            <a:solidFill>
              <a:srgbClr val="FFFFFF">
                <a:alpha val="24000"/>
              </a:srgbClr>
            </a:solidFill>
            <a:prstDash val="solid"/>
          </a:ln>
        </p:spPr>
        <p:txBody>
          <a:bodyPr/>
          <a:lstStyle/>
          <a:p>
            <a:endParaRPr lang="en-GB"/>
          </a:p>
        </p:txBody>
      </p:sp>
      <p:sp>
        <p:nvSpPr>
          <p:cNvPr id="5" name="Shape 2"/>
          <p:cNvSpPr/>
          <p:nvPr/>
        </p:nvSpPr>
        <p:spPr>
          <a:xfrm>
            <a:off x="606504" y="3349228"/>
            <a:ext cx="13417391" cy="494228"/>
          </a:xfrm>
          <a:prstGeom prst="rect">
            <a:avLst/>
          </a:prstGeom>
          <a:solidFill>
            <a:srgbClr val="FFFFFF">
              <a:alpha val="4000"/>
            </a:srgbClr>
          </a:solidFill>
          <a:ln/>
        </p:spPr>
        <p:txBody>
          <a:bodyPr/>
          <a:lstStyle/>
          <a:p>
            <a:endParaRPr lang="en-GB"/>
          </a:p>
        </p:txBody>
      </p:sp>
      <p:sp>
        <p:nvSpPr>
          <p:cNvPr id="6" name="Text 3"/>
          <p:cNvSpPr/>
          <p:nvPr/>
        </p:nvSpPr>
        <p:spPr>
          <a:xfrm>
            <a:off x="777597" y="3459480"/>
            <a:ext cx="3008352" cy="273725"/>
          </a:xfrm>
          <a:prstGeom prst="rect">
            <a:avLst/>
          </a:prstGeom>
          <a:noFill/>
          <a:ln/>
        </p:spPr>
        <p:txBody>
          <a:bodyPr wrap="none" lIns="0" tIns="0" rIns="0" bIns="0" rtlCol="0" anchor="t"/>
          <a:lstStyle/>
          <a:p>
            <a:pPr marL="0" indent="0" algn="l">
              <a:lnSpc>
                <a:spcPts val="2150"/>
              </a:lnSpc>
              <a:buNone/>
            </a:pPr>
            <a:r>
              <a:rPr lang="en-US" sz="1300" b="1" dirty="0">
                <a:solidFill>
                  <a:srgbClr val="E0E4E6"/>
                </a:solidFill>
                <a:latin typeface="Barlow" pitchFamily="34" charset="0"/>
                <a:ea typeface="Barlow" pitchFamily="34" charset="-122"/>
                <a:cs typeface="Barlow" pitchFamily="34" charset="-120"/>
              </a:rPr>
              <a:t>Operation</a:t>
            </a:r>
            <a:endParaRPr lang="en-US" sz="1300" dirty="0"/>
          </a:p>
        </p:txBody>
      </p:sp>
      <p:sp>
        <p:nvSpPr>
          <p:cNvPr id="7" name="Text 4"/>
          <p:cNvSpPr/>
          <p:nvPr/>
        </p:nvSpPr>
        <p:spPr>
          <a:xfrm>
            <a:off x="4135755" y="3459480"/>
            <a:ext cx="3004542" cy="273725"/>
          </a:xfrm>
          <a:prstGeom prst="rect">
            <a:avLst/>
          </a:prstGeom>
          <a:noFill/>
          <a:ln/>
        </p:spPr>
        <p:txBody>
          <a:bodyPr wrap="none" lIns="0" tIns="0" rIns="0" bIns="0" rtlCol="0" anchor="t"/>
          <a:lstStyle/>
          <a:p>
            <a:pPr marL="0" indent="0" algn="l">
              <a:lnSpc>
                <a:spcPts val="2150"/>
              </a:lnSpc>
              <a:buNone/>
            </a:pPr>
            <a:r>
              <a:rPr lang="en-US" sz="1300" b="1" dirty="0">
                <a:solidFill>
                  <a:srgbClr val="E0E4E6"/>
                </a:solidFill>
                <a:latin typeface="Barlow" pitchFamily="34" charset="0"/>
                <a:ea typeface="Barlow" pitchFamily="34" charset="-122"/>
                <a:cs typeface="Barlow" pitchFamily="34" charset="-120"/>
              </a:rPr>
              <a:t>Symbol</a:t>
            </a:r>
            <a:endParaRPr lang="en-US" sz="1300" dirty="0"/>
          </a:p>
        </p:txBody>
      </p:sp>
      <p:sp>
        <p:nvSpPr>
          <p:cNvPr id="8" name="Text 5"/>
          <p:cNvSpPr/>
          <p:nvPr/>
        </p:nvSpPr>
        <p:spPr>
          <a:xfrm>
            <a:off x="7490103" y="3459480"/>
            <a:ext cx="3004542" cy="273725"/>
          </a:xfrm>
          <a:prstGeom prst="rect">
            <a:avLst/>
          </a:prstGeom>
          <a:noFill/>
          <a:ln/>
        </p:spPr>
        <p:txBody>
          <a:bodyPr wrap="none" lIns="0" tIns="0" rIns="0" bIns="0" rtlCol="0" anchor="t"/>
          <a:lstStyle/>
          <a:p>
            <a:pPr marL="0" indent="0" algn="l">
              <a:lnSpc>
                <a:spcPts val="2150"/>
              </a:lnSpc>
              <a:buNone/>
            </a:pPr>
            <a:r>
              <a:rPr lang="en-US" sz="1300" b="1" dirty="0">
                <a:solidFill>
                  <a:srgbClr val="E0E4E6"/>
                </a:solidFill>
                <a:latin typeface="Barlow" pitchFamily="34" charset="0"/>
                <a:ea typeface="Barlow" pitchFamily="34" charset="-122"/>
                <a:cs typeface="Barlow" pitchFamily="34" charset="-120"/>
              </a:rPr>
              <a:t>Example</a:t>
            </a:r>
            <a:endParaRPr lang="en-US" sz="1300" dirty="0"/>
          </a:p>
        </p:txBody>
      </p:sp>
      <p:sp>
        <p:nvSpPr>
          <p:cNvPr id="9" name="Text 6"/>
          <p:cNvSpPr/>
          <p:nvPr/>
        </p:nvSpPr>
        <p:spPr>
          <a:xfrm>
            <a:off x="10844451" y="3459480"/>
            <a:ext cx="3008352" cy="273725"/>
          </a:xfrm>
          <a:prstGeom prst="rect">
            <a:avLst/>
          </a:prstGeom>
          <a:noFill/>
          <a:ln/>
        </p:spPr>
        <p:txBody>
          <a:bodyPr wrap="none" lIns="0" tIns="0" rIns="0" bIns="0" rtlCol="0" anchor="t"/>
          <a:lstStyle/>
          <a:p>
            <a:pPr marL="0" indent="0" algn="l">
              <a:lnSpc>
                <a:spcPts val="2150"/>
              </a:lnSpc>
              <a:buNone/>
            </a:pPr>
            <a:r>
              <a:rPr lang="en-US" sz="1300" b="1" dirty="0">
                <a:solidFill>
                  <a:srgbClr val="E0E4E6"/>
                </a:solidFill>
                <a:latin typeface="Barlow" pitchFamily="34" charset="0"/>
                <a:ea typeface="Barlow" pitchFamily="34" charset="-122"/>
                <a:cs typeface="Barlow" pitchFamily="34" charset="-120"/>
              </a:rPr>
              <a:t>Result</a:t>
            </a:r>
            <a:endParaRPr lang="en-US" sz="1300" dirty="0"/>
          </a:p>
        </p:txBody>
      </p:sp>
      <p:sp>
        <p:nvSpPr>
          <p:cNvPr id="10" name="Shape 7"/>
          <p:cNvSpPr/>
          <p:nvPr/>
        </p:nvSpPr>
        <p:spPr>
          <a:xfrm>
            <a:off x="606504" y="3843457"/>
            <a:ext cx="13417391" cy="494228"/>
          </a:xfrm>
          <a:prstGeom prst="rect">
            <a:avLst/>
          </a:prstGeom>
          <a:solidFill>
            <a:srgbClr val="000000">
              <a:alpha val="4000"/>
            </a:srgbClr>
          </a:solidFill>
          <a:ln/>
        </p:spPr>
        <p:txBody>
          <a:bodyPr/>
          <a:lstStyle/>
          <a:p>
            <a:endParaRPr lang="en-GB"/>
          </a:p>
        </p:txBody>
      </p:sp>
      <p:sp>
        <p:nvSpPr>
          <p:cNvPr id="11" name="Text 8"/>
          <p:cNvSpPr/>
          <p:nvPr/>
        </p:nvSpPr>
        <p:spPr>
          <a:xfrm>
            <a:off x="777597" y="3953708"/>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Addition</a:t>
            </a:r>
            <a:endParaRPr lang="en-US" sz="1300" dirty="0"/>
          </a:p>
        </p:txBody>
      </p:sp>
      <p:sp>
        <p:nvSpPr>
          <p:cNvPr id="12" name="Text 9"/>
          <p:cNvSpPr/>
          <p:nvPr/>
        </p:nvSpPr>
        <p:spPr>
          <a:xfrm>
            <a:off x="4135755" y="3953708"/>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a:t>
            </a:r>
            <a:endParaRPr lang="en-US" sz="1300" dirty="0"/>
          </a:p>
        </p:txBody>
      </p:sp>
      <p:sp>
        <p:nvSpPr>
          <p:cNvPr id="13" name="Text 10"/>
          <p:cNvSpPr/>
          <p:nvPr/>
        </p:nvSpPr>
        <p:spPr>
          <a:xfrm>
            <a:off x="7490103" y="3953708"/>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10 + 3</a:t>
            </a:r>
            <a:endParaRPr lang="en-US" sz="1300" dirty="0"/>
          </a:p>
        </p:txBody>
      </p:sp>
      <p:sp>
        <p:nvSpPr>
          <p:cNvPr id="14" name="Text 11"/>
          <p:cNvSpPr/>
          <p:nvPr/>
        </p:nvSpPr>
        <p:spPr>
          <a:xfrm>
            <a:off x="10844451" y="3953708"/>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13</a:t>
            </a:r>
            <a:endParaRPr lang="en-US" sz="1300" dirty="0"/>
          </a:p>
        </p:txBody>
      </p:sp>
      <p:sp>
        <p:nvSpPr>
          <p:cNvPr id="15" name="Shape 12"/>
          <p:cNvSpPr/>
          <p:nvPr/>
        </p:nvSpPr>
        <p:spPr>
          <a:xfrm>
            <a:off x="606504" y="4337685"/>
            <a:ext cx="13417391" cy="494228"/>
          </a:xfrm>
          <a:prstGeom prst="rect">
            <a:avLst/>
          </a:prstGeom>
          <a:solidFill>
            <a:srgbClr val="FFFFFF">
              <a:alpha val="4000"/>
            </a:srgbClr>
          </a:solidFill>
          <a:ln/>
        </p:spPr>
        <p:txBody>
          <a:bodyPr/>
          <a:lstStyle/>
          <a:p>
            <a:endParaRPr lang="en-GB"/>
          </a:p>
        </p:txBody>
      </p:sp>
      <p:sp>
        <p:nvSpPr>
          <p:cNvPr id="16" name="Text 13"/>
          <p:cNvSpPr/>
          <p:nvPr/>
        </p:nvSpPr>
        <p:spPr>
          <a:xfrm>
            <a:off x="777597" y="4447937"/>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Subtraction</a:t>
            </a:r>
            <a:endParaRPr lang="en-US" sz="1300" dirty="0"/>
          </a:p>
        </p:txBody>
      </p:sp>
      <p:sp>
        <p:nvSpPr>
          <p:cNvPr id="17" name="Text 14"/>
          <p:cNvSpPr/>
          <p:nvPr/>
        </p:nvSpPr>
        <p:spPr>
          <a:xfrm>
            <a:off x="4135755" y="4447937"/>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a:t>
            </a:r>
            <a:endParaRPr lang="en-US" sz="1300" dirty="0"/>
          </a:p>
        </p:txBody>
      </p:sp>
      <p:sp>
        <p:nvSpPr>
          <p:cNvPr id="18" name="Text 15"/>
          <p:cNvSpPr/>
          <p:nvPr/>
        </p:nvSpPr>
        <p:spPr>
          <a:xfrm>
            <a:off x="7490103" y="4447937"/>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10 - 3</a:t>
            </a:r>
            <a:endParaRPr lang="en-US" sz="1300" dirty="0"/>
          </a:p>
        </p:txBody>
      </p:sp>
      <p:sp>
        <p:nvSpPr>
          <p:cNvPr id="19" name="Text 16"/>
          <p:cNvSpPr/>
          <p:nvPr/>
        </p:nvSpPr>
        <p:spPr>
          <a:xfrm>
            <a:off x="10844451" y="4447937"/>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7</a:t>
            </a:r>
            <a:endParaRPr lang="en-US" sz="1300" dirty="0"/>
          </a:p>
        </p:txBody>
      </p:sp>
      <p:sp>
        <p:nvSpPr>
          <p:cNvPr id="20" name="Shape 17"/>
          <p:cNvSpPr/>
          <p:nvPr/>
        </p:nvSpPr>
        <p:spPr>
          <a:xfrm>
            <a:off x="606504" y="4831913"/>
            <a:ext cx="13417391" cy="494228"/>
          </a:xfrm>
          <a:prstGeom prst="rect">
            <a:avLst/>
          </a:prstGeom>
          <a:solidFill>
            <a:srgbClr val="000000">
              <a:alpha val="4000"/>
            </a:srgbClr>
          </a:solidFill>
          <a:ln/>
        </p:spPr>
        <p:txBody>
          <a:bodyPr/>
          <a:lstStyle/>
          <a:p>
            <a:endParaRPr lang="en-GB"/>
          </a:p>
        </p:txBody>
      </p:sp>
      <p:sp>
        <p:nvSpPr>
          <p:cNvPr id="21" name="Text 18"/>
          <p:cNvSpPr/>
          <p:nvPr/>
        </p:nvSpPr>
        <p:spPr>
          <a:xfrm>
            <a:off x="777597" y="4942165"/>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Multiplication</a:t>
            </a:r>
            <a:endParaRPr lang="en-US" sz="1300" dirty="0"/>
          </a:p>
        </p:txBody>
      </p:sp>
      <p:sp>
        <p:nvSpPr>
          <p:cNvPr id="22" name="Text 19"/>
          <p:cNvSpPr/>
          <p:nvPr/>
        </p:nvSpPr>
        <p:spPr>
          <a:xfrm>
            <a:off x="4135755" y="4942165"/>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a:t>
            </a:r>
            <a:endParaRPr lang="en-US" sz="1300" dirty="0"/>
          </a:p>
        </p:txBody>
      </p:sp>
      <p:sp>
        <p:nvSpPr>
          <p:cNvPr id="23" name="Text 20"/>
          <p:cNvSpPr/>
          <p:nvPr/>
        </p:nvSpPr>
        <p:spPr>
          <a:xfrm>
            <a:off x="7490103" y="4942165"/>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10 * 3</a:t>
            </a:r>
            <a:endParaRPr lang="en-US" sz="1300" dirty="0"/>
          </a:p>
        </p:txBody>
      </p:sp>
      <p:sp>
        <p:nvSpPr>
          <p:cNvPr id="24" name="Text 21"/>
          <p:cNvSpPr/>
          <p:nvPr/>
        </p:nvSpPr>
        <p:spPr>
          <a:xfrm>
            <a:off x="10844451" y="4942165"/>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30</a:t>
            </a:r>
            <a:endParaRPr lang="en-US" sz="1300" dirty="0"/>
          </a:p>
        </p:txBody>
      </p:sp>
      <p:sp>
        <p:nvSpPr>
          <p:cNvPr id="25" name="Shape 22"/>
          <p:cNvSpPr/>
          <p:nvPr/>
        </p:nvSpPr>
        <p:spPr>
          <a:xfrm>
            <a:off x="606504" y="5326142"/>
            <a:ext cx="13417391" cy="494228"/>
          </a:xfrm>
          <a:prstGeom prst="rect">
            <a:avLst/>
          </a:prstGeom>
          <a:solidFill>
            <a:srgbClr val="FFFFFF">
              <a:alpha val="4000"/>
            </a:srgbClr>
          </a:solidFill>
          <a:ln/>
        </p:spPr>
        <p:txBody>
          <a:bodyPr/>
          <a:lstStyle/>
          <a:p>
            <a:endParaRPr lang="en-GB"/>
          </a:p>
        </p:txBody>
      </p:sp>
      <p:sp>
        <p:nvSpPr>
          <p:cNvPr id="26" name="Text 23"/>
          <p:cNvSpPr/>
          <p:nvPr/>
        </p:nvSpPr>
        <p:spPr>
          <a:xfrm>
            <a:off x="777597" y="5436394"/>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Division</a:t>
            </a:r>
            <a:endParaRPr lang="en-US" sz="1300" dirty="0"/>
          </a:p>
        </p:txBody>
      </p:sp>
      <p:sp>
        <p:nvSpPr>
          <p:cNvPr id="27" name="Text 24"/>
          <p:cNvSpPr/>
          <p:nvPr/>
        </p:nvSpPr>
        <p:spPr>
          <a:xfrm>
            <a:off x="4135755" y="5436394"/>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a:t>
            </a:r>
            <a:endParaRPr lang="en-US" sz="1300" dirty="0"/>
          </a:p>
        </p:txBody>
      </p:sp>
      <p:sp>
        <p:nvSpPr>
          <p:cNvPr id="28" name="Text 25"/>
          <p:cNvSpPr/>
          <p:nvPr/>
        </p:nvSpPr>
        <p:spPr>
          <a:xfrm>
            <a:off x="7490103" y="5436394"/>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10 / 3</a:t>
            </a:r>
            <a:endParaRPr lang="en-US" sz="1300" dirty="0"/>
          </a:p>
        </p:txBody>
      </p:sp>
      <p:sp>
        <p:nvSpPr>
          <p:cNvPr id="29" name="Text 26"/>
          <p:cNvSpPr/>
          <p:nvPr/>
        </p:nvSpPr>
        <p:spPr>
          <a:xfrm>
            <a:off x="10844451" y="5436394"/>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3.333...</a:t>
            </a:r>
            <a:endParaRPr lang="en-US" sz="1300" dirty="0"/>
          </a:p>
        </p:txBody>
      </p:sp>
      <p:sp>
        <p:nvSpPr>
          <p:cNvPr id="30" name="Shape 27"/>
          <p:cNvSpPr/>
          <p:nvPr/>
        </p:nvSpPr>
        <p:spPr>
          <a:xfrm>
            <a:off x="606504" y="5820370"/>
            <a:ext cx="13417391" cy="494228"/>
          </a:xfrm>
          <a:prstGeom prst="rect">
            <a:avLst/>
          </a:prstGeom>
          <a:solidFill>
            <a:srgbClr val="000000">
              <a:alpha val="4000"/>
            </a:srgbClr>
          </a:solidFill>
          <a:ln/>
        </p:spPr>
        <p:txBody>
          <a:bodyPr/>
          <a:lstStyle/>
          <a:p>
            <a:endParaRPr lang="en-GB"/>
          </a:p>
        </p:txBody>
      </p:sp>
      <p:sp>
        <p:nvSpPr>
          <p:cNvPr id="31" name="Text 28"/>
          <p:cNvSpPr/>
          <p:nvPr/>
        </p:nvSpPr>
        <p:spPr>
          <a:xfrm>
            <a:off x="777597" y="5930622"/>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Modulus</a:t>
            </a:r>
            <a:endParaRPr lang="en-US" sz="1300" dirty="0"/>
          </a:p>
        </p:txBody>
      </p:sp>
      <p:sp>
        <p:nvSpPr>
          <p:cNvPr id="32" name="Text 29"/>
          <p:cNvSpPr/>
          <p:nvPr/>
        </p:nvSpPr>
        <p:spPr>
          <a:xfrm>
            <a:off x="4135755" y="5930622"/>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a:t>
            </a:r>
            <a:endParaRPr lang="en-US" sz="1300" dirty="0"/>
          </a:p>
        </p:txBody>
      </p:sp>
      <p:sp>
        <p:nvSpPr>
          <p:cNvPr id="33" name="Text 30"/>
          <p:cNvSpPr/>
          <p:nvPr/>
        </p:nvSpPr>
        <p:spPr>
          <a:xfrm>
            <a:off x="7490103" y="5930622"/>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10 % 3</a:t>
            </a:r>
            <a:endParaRPr lang="en-US" sz="1300" dirty="0"/>
          </a:p>
        </p:txBody>
      </p:sp>
      <p:sp>
        <p:nvSpPr>
          <p:cNvPr id="34" name="Text 31"/>
          <p:cNvSpPr/>
          <p:nvPr/>
        </p:nvSpPr>
        <p:spPr>
          <a:xfrm>
            <a:off x="10844451" y="5930622"/>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1</a:t>
            </a:r>
            <a:endParaRPr lang="en-US" sz="1300" dirty="0"/>
          </a:p>
        </p:txBody>
      </p:sp>
      <p:sp>
        <p:nvSpPr>
          <p:cNvPr id="35" name="Shape 32"/>
          <p:cNvSpPr/>
          <p:nvPr/>
        </p:nvSpPr>
        <p:spPr>
          <a:xfrm>
            <a:off x="606504" y="6314599"/>
            <a:ext cx="13417391" cy="494228"/>
          </a:xfrm>
          <a:prstGeom prst="rect">
            <a:avLst/>
          </a:prstGeom>
          <a:solidFill>
            <a:srgbClr val="FFFFFF">
              <a:alpha val="4000"/>
            </a:srgbClr>
          </a:solidFill>
          <a:ln/>
        </p:spPr>
        <p:txBody>
          <a:bodyPr/>
          <a:lstStyle/>
          <a:p>
            <a:endParaRPr lang="en-GB"/>
          </a:p>
        </p:txBody>
      </p:sp>
      <p:sp>
        <p:nvSpPr>
          <p:cNvPr id="36" name="Text 33"/>
          <p:cNvSpPr/>
          <p:nvPr/>
        </p:nvSpPr>
        <p:spPr>
          <a:xfrm>
            <a:off x="777597" y="6424851"/>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Exponentiation</a:t>
            </a:r>
            <a:endParaRPr lang="en-US" sz="1300" dirty="0"/>
          </a:p>
        </p:txBody>
      </p:sp>
      <p:sp>
        <p:nvSpPr>
          <p:cNvPr id="37" name="Text 34"/>
          <p:cNvSpPr/>
          <p:nvPr/>
        </p:nvSpPr>
        <p:spPr>
          <a:xfrm>
            <a:off x="4135755" y="6424851"/>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a:t>
            </a:r>
            <a:endParaRPr lang="en-US" sz="1300" dirty="0"/>
          </a:p>
        </p:txBody>
      </p:sp>
      <p:sp>
        <p:nvSpPr>
          <p:cNvPr id="38" name="Text 35"/>
          <p:cNvSpPr/>
          <p:nvPr/>
        </p:nvSpPr>
        <p:spPr>
          <a:xfrm>
            <a:off x="7490103" y="6424851"/>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10 ** 3</a:t>
            </a:r>
            <a:endParaRPr lang="en-US" sz="1300" dirty="0"/>
          </a:p>
        </p:txBody>
      </p:sp>
      <p:sp>
        <p:nvSpPr>
          <p:cNvPr id="39" name="Text 36"/>
          <p:cNvSpPr/>
          <p:nvPr/>
        </p:nvSpPr>
        <p:spPr>
          <a:xfrm>
            <a:off x="10844451" y="6424851"/>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1000</a:t>
            </a:r>
            <a:endParaRPr lang="en-US" sz="1300" dirty="0"/>
          </a:p>
        </p:txBody>
      </p:sp>
      <p:sp>
        <p:nvSpPr>
          <p:cNvPr id="40" name="Shape 37"/>
          <p:cNvSpPr/>
          <p:nvPr/>
        </p:nvSpPr>
        <p:spPr>
          <a:xfrm>
            <a:off x="606504" y="6808827"/>
            <a:ext cx="13417391" cy="494228"/>
          </a:xfrm>
          <a:prstGeom prst="rect">
            <a:avLst/>
          </a:prstGeom>
          <a:solidFill>
            <a:srgbClr val="000000">
              <a:alpha val="4000"/>
            </a:srgbClr>
          </a:solidFill>
          <a:ln/>
        </p:spPr>
        <p:txBody>
          <a:bodyPr/>
          <a:lstStyle/>
          <a:p>
            <a:endParaRPr lang="en-GB"/>
          </a:p>
        </p:txBody>
      </p:sp>
      <p:sp>
        <p:nvSpPr>
          <p:cNvPr id="41" name="Text 38"/>
          <p:cNvSpPr/>
          <p:nvPr/>
        </p:nvSpPr>
        <p:spPr>
          <a:xfrm>
            <a:off x="777597" y="6919079"/>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Floor Division</a:t>
            </a:r>
            <a:endParaRPr lang="en-US" sz="1300" dirty="0"/>
          </a:p>
        </p:txBody>
      </p:sp>
      <p:sp>
        <p:nvSpPr>
          <p:cNvPr id="42" name="Text 39"/>
          <p:cNvSpPr/>
          <p:nvPr/>
        </p:nvSpPr>
        <p:spPr>
          <a:xfrm>
            <a:off x="4135755" y="6919079"/>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a:t>
            </a:r>
            <a:endParaRPr lang="en-US" sz="1300" dirty="0"/>
          </a:p>
        </p:txBody>
      </p:sp>
      <p:sp>
        <p:nvSpPr>
          <p:cNvPr id="43" name="Text 40"/>
          <p:cNvSpPr/>
          <p:nvPr/>
        </p:nvSpPr>
        <p:spPr>
          <a:xfrm>
            <a:off x="7490103" y="6919079"/>
            <a:ext cx="300454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10 // 3</a:t>
            </a:r>
            <a:endParaRPr lang="en-US" sz="1300" dirty="0"/>
          </a:p>
        </p:txBody>
      </p:sp>
      <p:sp>
        <p:nvSpPr>
          <p:cNvPr id="44" name="Text 41"/>
          <p:cNvSpPr/>
          <p:nvPr/>
        </p:nvSpPr>
        <p:spPr>
          <a:xfrm>
            <a:off x="10844451" y="6919079"/>
            <a:ext cx="3008352"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3</a:t>
            </a:r>
            <a:endParaRPr lang="en-US" sz="1300" dirty="0"/>
          </a:p>
        </p:txBody>
      </p:sp>
      <p:sp>
        <p:nvSpPr>
          <p:cNvPr id="45" name="Text 42"/>
          <p:cNvSpPr/>
          <p:nvPr/>
        </p:nvSpPr>
        <p:spPr>
          <a:xfrm>
            <a:off x="598884" y="7503200"/>
            <a:ext cx="13432631" cy="273725"/>
          </a:xfrm>
          <a:prstGeom prst="rect">
            <a:avLst/>
          </a:prstGeom>
          <a:noFill/>
          <a:ln/>
        </p:spPr>
        <p:txBody>
          <a:bodyPr wrap="none" lIns="0" tIns="0" rIns="0" bIns="0" rtlCol="0" anchor="t"/>
          <a:lstStyle/>
          <a:p>
            <a:pPr marL="0" indent="0" algn="l">
              <a:lnSpc>
                <a:spcPts val="2150"/>
              </a:lnSpc>
              <a:buNone/>
            </a:pPr>
            <a:r>
              <a:rPr lang="en-US" sz="1300" dirty="0">
                <a:solidFill>
                  <a:srgbClr val="E0E4E6"/>
                </a:solidFill>
                <a:latin typeface="Barlow" pitchFamily="34" charset="0"/>
                <a:ea typeface="Barlow" pitchFamily="34" charset="-122"/>
                <a:cs typeface="Barlow" pitchFamily="34" charset="-120"/>
              </a:rPr>
              <a:t>Python also includes the </a:t>
            </a:r>
            <a:r>
              <a:rPr lang="en-US" sz="1300" b="1" dirty="0">
                <a:solidFill>
                  <a:srgbClr val="E0E4E6"/>
                </a:solidFill>
                <a:latin typeface="Barlow" pitchFamily="34" charset="0"/>
                <a:ea typeface="Barlow" pitchFamily="34" charset="-122"/>
                <a:cs typeface="Barlow" pitchFamily="34" charset="-120"/>
              </a:rPr>
              <a:t>math</a:t>
            </a:r>
            <a:r>
              <a:rPr lang="en-US" sz="1300" dirty="0">
                <a:solidFill>
                  <a:srgbClr val="E0E4E6"/>
                </a:solidFill>
                <a:latin typeface="Barlow" pitchFamily="34" charset="0"/>
                <a:ea typeface="Barlow" pitchFamily="34" charset="-122"/>
                <a:cs typeface="Barlow" pitchFamily="34" charset="-120"/>
              </a:rPr>
              <a:t> module for more advanced operations like </a:t>
            </a:r>
            <a:r>
              <a:rPr lang="en-US" sz="1300" b="1" dirty="0">
                <a:solidFill>
                  <a:srgbClr val="E0E4E6"/>
                </a:solidFill>
                <a:latin typeface="Barlow" pitchFamily="34" charset="0"/>
                <a:ea typeface="Barlow" pitchFamily="34" charset="-122"/>
                <a:cs typeface="Barlow" pitchFamily="34" charset="-120"/>
              </a:rPr>
              <a:t>sqrt()</a:t>
            </a:r>
            <a:r>
              <a:rPr lang="en-US" sz="1300" dirty="0">
                <a:solidFill>
                  <a:srgbClr val="E0E4E6"/>
                </a:solidFill>
                <a:latin typeface="Barlow" pitchFamily="34" charset="0"/>
                <a:ea typeface="Barlow" pitchFamily="34" charset="-122"/>
                <a:cs typeface="Barlow" pitchFamily="34" charset="-120"/>
              </a:rPr>
              <a:t> for square roots, </a:t>
            </a:r>
            <a:r>
              <a:rPr lang="en-US" sz="1300" b="1" dirty="0">
                <a:solidFill>
                  <a:srgbClr val="E0E4E6"/>
                </a:solidFill>
                <a:latin typeface="Barlow" pitchFamily="34" charset="0"/>
                <a:ea typeface="Barlow" pitchFamily="34" charset="-122"/>
                <a:cs typeface="Barlow" pitchFamily="34" charset="-120"/>
              </a:rPr>
              <a:t>ceil()</a:t>
            </a:r>
            <a:r>
              <a:rPr lang="en-US" sz="1300" dirty="0">
                <a:solidFill>
                  <a:srgbClr val="E0E4E6"/>
                </a:solidFill>
                <a:latin typeface="Barlow" pitchFamily="34" charset="0"/>
                <a:ea typeface="Barlow" pitchFamily="34" charset="-122"/>
                <a:cs typeface="Barlow" pitchFamily="34" charset="-120"/>
              </a:rPr>
              <a:t> for rounding up, and </a:t>
            </a:r>
            <a:r>
              <a:rPr lang="en-US" sz="1300" b="1" dirty="0">
                <a:solidFill>
                  <a:srgbClr val="E0E4E6"/>
                </a:solidFill>
                <a:latin typeface="Barlow" pitchFamily="34" charset="0"/>
                <a:ea typeface="Barlow" pitchFamily="34" charset="-122"/>
                <a:cs typeface="Barlow" pitchFamily="34" charset="-120"/>
              </a:rPr>
              <a:t>floor()</a:t>
            </a:r>
            <a:r>
              <a:rPr lang="en-US" sz="1300" dirty="0">
                <a:solidFill>
                  <a:srgbClr val="E0E4E6"/>
                </a:solidFill>
                <a:latin typeface="Barlow" pitchFamily="34" charset="0"/>
                <a:ea typeface="Barlow" pitchFamily="34" charset="-122"/>
                <a:cs typeface="Barlow" pitchFamily="34" charset="-120"/>
              </a:rPr>
              <a:t> for rounding down.</a:t>
            </a:r>
            <a:endParaRPr lang="en-US"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67464" y="524470"/>
            <a:ext cx="6251496" cy="529828"/>
          </a:xfrm>
          <a:prstGeom prst="rect">
            <a:avLst/>
          </a:prstGeom>
          <a:noFill/>
          <a:ln/>
        </p:spPr>
        <p:txBody>
          <a:bodyPr wrap="none" lIns="0" tIns="0" rIns="0" bIns="0" rtlCol="0" anchor="t"/>
          <a:lstStyle/>
          <a:p>
            <a:pPr marL="0" indent="0" algn="l">
              <a:lnSpc>
                <a:spcPts val="4150"/>
              </a:lnSpc>
              <a:buNone/>
            </a:pPr>
            <a:r>
              <a:rPr lang="en-US" sz="3300" b="1" dirty="0">
                <a:solidFill>
                  <a:srgbClr val="F0FCFF"/>
                </a:solidFill>
                <a:latin typeface="Spline Sans Bold" pitchFamily="34" charset="0"/>
                <a:ea typeface="Spline Sans Bold" pitchFamily="34" charset="-122"/>
                <a:cs typeface="Spline Sans Bold" pitchFamily="34" charset="-120"/>
              </a:rPr>
              <a:t>Control Flow: Making Decisions</a:t>
            </a:r>
            <a:endParaRPr lang="en-US" sz="3300" dirty="0"/>
          </a:p>
        </p:txBody>
      </p:sp>
      <p:pic>
        <p:nvPicPr>
          <p:cNvPr id="3" name="Image 0" descr="preencoded.png"/>
          <p:cNvPicPr>
            <a:picLocks noChangeAspect="1"/>
          </p:cNvPicPr>
          <p:nvPr/>
        </p:nvPicPr>
        <p:blipFill>
          <a:blip r:embed="rId3"/>
          <a:stretch>
            <a:fillRect/>
          </a:stretch>
        </p:blipFill>
        <p:spPr>
          <a:xfrm>
            <a:off x="3168610" y="1435656"/>
            <a:ext cx="1645206" cy="1065728"/>
          </a:xfrm>
          <a:prstGeom prst="rect">
            <a:avLst/>
          </a:prstGeom>
        </p:spPr>
      </p:pic>
      <p:pic>
        <p:nvPicPr>
          <p:cNvPr id="4" name="Image 1" descr="preencoded.png"/>
          <p:cNvPicPr>
            <a:picLocks noChangeAspect="1"/>
          </p:cNvPicPr>
          <p:nvPr/>
        </p:nvPicPr>
        <p:blipFill>
          <a:blip r:embed="rId4"/>
          <a:stretch>
            <a:fillRect/>
          </a:stretch>
        </p:blipFill>
        <p:spPr>
          <a:xfrm>
            <a:off x="3857030" y="1932146"/>
            <a:ext cx="268129" cy="335161"/>
          </a:xfrm>
          <a:prstGeom prst="rect">
            <a:avLst/>
          </a:prstGeom>
        </p:spPr>
      </p:pic>
      <p:sp>
        <p:nvSpPr>
          <p:cNvPr id="5" name="Text 1"/>
          <p:cNvSpPr/>
          <p:nvPr/>
        </p:nvSpPr>
        <p:spPr>
          <a:xfrm>
            <a:off x="5004435" y="1626275"/>
            <a:ext cx="3157895" cy="264914"/>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Match Statement (Python 3.10+)</a:t>
            </a:r>
            <a:endParaRPr lang="en-US" sz="1650" dirty="0"/>
          </a:p>
        </p:txBody>
      </p:sp>
      <p:sp>
        <p:nvSpPr>
          <p:cNvPr id="6" name="Text 2"/>
          <p:cNvSpPr/>
          <p:nvPr/>
        </p:nvSpPr>
        <p:spPr>
          <a:xfrm>
            <a:off x="5004435" y="2005608"/>
            <a:ext cx="4164330" cy="305157"/>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Advanced pattern matching for multiple conditions</a:t>
            </a:r>
            <a:endParaRPr lang="en-US" sz="1500" dirty="0"/>
          </a:p>
        </p:txBody>
      </p:sp>
      <p:sp>
        <p:nvSpPr>
          <p:cNvPr id="7" name="Shape 3"/>
          <p:cNvSpPr/>
          <p:nvPr/>
        </p:nvSpPr>
        <p:spPr>
          <a:xfrm>
            <a:off x="4861441" y="2515672"/>
            <a:ext cx="9053870" cy="11430"/>
          </a:xfrm>
          <a:prstGeom prst="roundRect">
            <a:avLst>
              <a:gd name="adj" fmla="val 2503008"/>
            </a:avLst>
          </a:prstGeom>
          <a:solidFill>
            <a:srgbClr val="16FFBB"/>
          </a:solidFill>
          <a:ln/>
        </p:spPr>
        <p:txBody>
          <a:bodyPr/>
          <a:lstStyle/>
          <a:p>
            <a:endParaRPr lang="en-GB"/>
          </a:p>
        </p:txBody>
      </p:sp>
      <p:pic>
        <p:nvPicPr>
          <p:cNvPr id="8" name="Image 2" descr="preencoded.png"/>
          <p:cNvPicPr>
            <a:picLocks noChangeAspect="1"/>
          </p:cNvPicPr>
          <p:nvPr/>
        </p:nvPicPr>
        <p:blipFill>
          <a:blip r:embed="rId5"/>
          <a:stretch>
            <a:fillRect/>
          </a:stretch>
        </p:blipFill>
        <p:spPr>
          <a:xfrm>
            <a:off x="2346008" y="2549009"/>
            <a:ext cx="3290530" cy="1065728"/>
          </a:xfrm>
          <a:prstGeom prst="rect">
            <a:avLst/>
          </a:prstGeom>
        </p:spPr>
      </p:pic>
      <p:pic>
        <p:nvPicPr>
          <p:cNvPr id="9" name="Image 3" descr="preencoded.png"/>
          <p:cNvPicPr>
            <a:picLocks noChangeAspect="1"/>
          </p:cNvPicPr>
          <p:nvPr/>
        </p:nvPicPr>
        <p:blipFill>
          <a:blip r:embed="rId6"/>
          <a:stretch>
            <a:fillRect/>
          </a:stretch>
        </p:blipFill>
        <p:spPr>
          <a:xfrm>
            <a:off x="3857149" y="2914293"/>
            <a:ext cx="268129" cy="335161"/>
          </a:xfrm>
          <a:prstGeom prst="rect">
            <a:avLst/>
          </a:prstGeom>
        </p:spPr>
      </p:pic>
      <p:sp>
        <p:nvSpPr>
          <p:cNvPr id="10" name="Text 4"/>
          <p:cNvSpPr/>
          <p:nvPr/>
        </p:nvSpPr>
        <p:spPr>
          <a:xfrm>
            <a:off x="5827157" y="2739628"/>
            <a:ext cx="2119193" cy="264914"/>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Nested Conditionals</a:t>
            </a:r>
            <a:endParaRPr lang="en-US" sz="1650" dirty="0"/>
          </a:p>
        </p:txBody>
      </p:sp>
      <p:sp>
        <p:nvSpPr>
          <p:cNvPr id="11" name="Text 5"/>
          <p:cNvSpPr/>
          <p:nvPr/>
        </p:nvSpPr>
        <p:spPr>
          <a:xfrm>
            <a:off x="5827157" y="3118961"/>
            <a:ext cx="3261003" cy="305157"/>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If statements inside other if statements</a:t>
            </a:r>
            <a:endParaRPr lang="en-US" sz="1500" dirty="0"/>
          </a:p>
        </p:txBody>
      </p:sp>
      <p:sp>
        <p:nvSpPr>
          <p:cNvPr id="12" name="Shape 6"/>
          <p:cNvSpPr/>
          <p:nvPr/>
        </p:nvSpPr>
        <p:spPr>
          <a:xfrm>
            <a:off x="5684163" y="3629025"/>
            <a:ext cx="8231148" cy="11430"/>
          </a:xfrm>
          <a:prstGeom prst="roundRect">
            <a:avLst>
              <a:gd name="adj" fmla="val 2503008"/>
            </a:avLst>
          </a:prstGeom>
          <a:solidFill>
            <a:srgbClr val="29DDDA"/>
          </a:solidFill>
          <a:ln/>
        </p:spPr>
        <p:txBody>
          <a:bodyPr/>
          <a:lstStyle/>
          <a:p>
            <a:endParaRPr lang="en-GB"/>
          </a:p>
        </p:txBody>
      </p:sp>
      <p:pic>
        <p:nvPicPr>
          <p:cNvPr id="13" name="Image 4" descr="preencoded.png"/>
          <p:cNvPicPr>
            <a:picLocks noChangeAspect="1"/>
          </p:cNvPicPr>
          <p:nvPr/>
        </p:nvPicPr>
        <p:blipFill>
          <a:blip r:embed="rId7"/>
          <a:stretch>
            <a:fillRect/>
          </a:stretch>
        </p:blipFill>
        <p:spPr>
          <a:xfrm>
            <a:off x="1523286" y="3662363"/>
            <a:ext cx="4935855" cy="1065728"/>
          </a:xfrm>
          <a:prstGeom prst="rect">
            <a:avLst/>
          </a:prstGeom>
        </p:spPr>
      </p:pic>
      <p:pic>
        <p:nvPicPr>
          <p:cNvPr id="14" name="Image 5" descr="preencoded.png"/>
          <p:cNvPicPr>
            <a:picLocks noChangeAspect="1"/>
          </p:cNvPicPr>
          <p:nvPr/>
        </p:nvPicPr>
        <p:blipFill>
          <a:blip r:embed="rId8"/>
          <a:stretch>
            <a:fillRect/>
          </a:stretch>
        </p:blipFill>
        <p:spPr>
          <a:xfrm>
            <a:off x="3857149" y="4027646"/>
            <a:ext cx="268129" cy="335161"/>
          </a:xfrm>
          <a:prstGeom prst="rect">
            <a:avLst/>
          </a:prstGeom>
        </p:spPr>
      </p:pic>
      <p:sp>
        <p:nvSpPr>
          <p:cNvPr id="15" name="Text 7"/>
          <p:cNvSpPr/>
          <p:nvPr/>
        </p:nvSpPr>
        <p:spPr>
          <a:xfrm>
            <a:off x="6649760" y="3852982"/>
            <a:ext cx="2119193" cy="264914"/>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If-Elif-Else</a:t>
            </a:r>
            <a:endParaRPr lang="en-US" sz="1650" dirty="0"/>
          </a:p>
        </p:txBody>
      </p:sp>
      <p:sp>
        <p:nvSpPr>
          <p:cNvPr id="16" name="Text 8"/>
          <p:cNvSpPr/>
          <p:nvPr/>
        </p:nvSpPr>
        <p:spPr>
          <a:xfrm>
            <a:off x="6649760" y="4232315"/>
            <a:ext cx="3667958" cy="305157"/>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Multiple condition checking with alternatives</a:t>
            </a:r>
            <a:endParaRPr lang="en-US" sz="1500" dirty="0"/>
          </a:p>
        </p:txBody>
      </p:sp>
      <p:sp>
        <p:nvSpPr>
          <p:cNvPr id="17" name="Shape 9"/>
          <p:cNvSpPr/>
          <p:nvPr/>
        </p:nvSpPr>
        <p:spPr>
          <a:xfrm>
            <a:off x="6506766" y="4742378"/>
            <a:ext cx="7408545" cy="11430"/>
          </a:xfrm>
          <a:prstGeom prst="roundRect">
            <a:avLst>
              <a:gd name="adj" fmla="val 2503008"/>
            </a:avLst>
          </a:prstGeom>
          <a:solidFill>
            <a:srgbClr val="37A7E7"/>
          </a:solidFill>
          <a:ln/>
        </p:spPr>
        <p:txBody>
          <a:bodyPr/>
          <a:lstStyle/>
          <a:p>
            <a:endParaRPr lang="en-GB"/>
          </a:p>
        </p:txBody>
      </p:sp>
      <p:pic>
        <p:nvPicPr>
          <p:cNvPr id="18" name="Image 6" descr="preencoded.png"/>
          <p:cNvPicPr>
            <a:picLocks noChangeAspect="1"/>
          </p:cNvPicPr>
          <p:nvPr/>
        </p:nvPicPr>
        <p:blipFill>
          <a:blip r:embed="rId9"/>
          <a:stretch>
            <a:fillRect/>
          </a:stretch>
        </p:blipFill>
        <p:spPr>
          <a:xfrm>
            <a:off x="700683" y="4775716"/>
            <a:ext cx="6581180" cy="1065728"/>
          </a:xfrm>
          <a:prstGeom prst="rect">
            <a:avLst/>
          </a:prstGeom>
        </p:spPr>
      </p:pic>
      <p:pic>
        <p:nvPicPr>
          <p:cNvPr id="19" name="Image 7" descr="preencoded.png"/>
          <p:cNvPicPr>
            <a:picLocks noChangeAspect="1"/>
          </p:cNvPicPr>
          <p:nvPr/>
        </p:nvPicPr>
        <p:blipFill>
          <a:blip r:embed="rId10"/>
          <a:stretch>
            <a:fillRect/>
          </a:stretch>
        </p:blipFill>
        <p:spPr>
          <a:xfrm>
            <a:off x="3857149" y="5141000"/>
            <a:ext cx="268129" cy="335161"/>
          </a:xfrm>
          <a:prstGeom prst="rect">
            <a:avLst/>
          </a:prstGeom>
        </p:spPr>
      </p:pic>
      <p:sp>
        <p:nvSpPr>
          <p:cNvPr id="20" name="Text 10"/>
          <p:cNvSpPr/>
          <p:nvPr/>
        </p:nvSpPr>
        <p:spPr>
          <a:xfrm>
            <a:off x="7472482" y="4966335"/>
            <a:ext cx="2119193" cy="264914"/>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Simple If Statement</a:t>
            </a:r>
            <a:endParaRPr lang="en-US" sz="1650" dirty="0"/>
          </a:p>
        </p:txBody>
      </p:sp>
      <p:sp>
        <p:nvSpPr>
          <p:cNvPr id="21" name="Text 11"/>
          <p:cNvSpPr/>
          <p:nvPr/>
        </p:nvSpPr>
        <p:spPr>
          <a:xfrm>
            <a:off x="7472482" y="5345668"/>
            <a:ext cx="2267307" cy="305157"/>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Basic conditional execution</a:t>
            </a:r>
            <a:endParaRPr lang="en-US" sz="1500" dirty="0"/>
          </a:p>
        </p:txBody>
      </p:sp>
      <p:sp>
        <p:nvSpPr>
          <p:cNvPr id="25" name="Text 12">
            <a:extLst>
              <a:ext uri="{FF2B5EF4-FFF2-40B4-BE49-F238E27FC236}">
                <a16:creationId xmlns:a16="http://schemas.microsoft.com/office/drawing/2014/main" id="{DDB466A2-D26C-DD11-8D3F-11E6F81A688E}"/>
              </a:ext>
            </a:extLst>
          </p:cNvPr>
          <p:cNvSpPr/>
          <p:nvPr/>
        </p:nvSpPr>
        <p:spPr>
          <a:xfrm>
            <a:off x="821412" y="6269950"/>
            <a:ext cx="12987576" cy="1126212"/>
          </a:xfrm>
          <a:prstGeom prst="rect">
            <a:avLst/>
          </a:prstGeom>
          <a:noFill/>
          <a:ln/>
        </p:spPr>
        <p:txBody>
          <a:bodyPr wrap="square" lIns="0" tIns="0" rIns="0" bIns="0" rtlCol="0" anchor="t"/>
          <a:lstStyle/>
          <a:p>
            <a:pPr marL="0" indent="0" algn="l">
              <a:lnSpc>
                <a:spcPts val="2950"/>
              </a:lnSpc>
              <a:buNone/>
            </a:pPr>
            <a:r>
              <a:rPr lang="en-US" sz="1800" dirty="0">
                <a:solidFill>
                  <a:srgbClr val="E0E4E6"/>
                </a:solidFill>
                <a:latin typeface="Barlow" pitchFamily="34" charset="0"/>
                <a:ea typeface="Barlow" pitchFamily="34" charset="-122"/>
                <a:cs typeface="Barlow" pitchFamily="34" charset="-120"/>
              </a:rPr>
              <a:t>Learn how to use </a:t>
            </a:r>
            <a:r>
              <a:rPr lang="en-US" sz="1800" b="1" dirty="0">
                <a:solidFill>
                  <a:srgbClr val="E0E4E6"/>
                </a:solidFill>
                <a:latin typeface="Barlow" pitchFamily="34" charset="0"/>
                <a:ea typeface="Barlow" pitchFamily="34" charset="-122"/>
                <a:cs typeface="Barlow" pitchFamily="34" charset="-120"/>
              </a:rPr>
              <a:t>if</a:t>
            </a:r>
            <a:r>
              <a:rPr lang="en-US" sz="1800" dirty="0">
                <a:solidFill>
                  <a:srgbClr val="E0E4E6"/>
                </a:solidFill>
                <a:latin typeface="Barlow" pitchFamily="34" charset="0"/>
                <a:ea typeface="Barlow" pitchFamily="34" charset="-122"/>
                <a:cs typeface="Barlow" pitchFamily="34" charset="-120"/>
              </a:rPr>
              <a:t>, </a:t>
            </a:r>
            <a:r>
              <a:rPr lang="en-US" sz="1800" b="1" dirty="0">
                <a:solidFill>
                  <a:srgbClr val="E0E4E6"/>
                </a:solidFill>
                <a:latin typeface="Barlow" pitchFamily="34" charset="0"/>
                <a:ea typeface="Barlow" pitchFamily="34" charset="-122"/>
                <a:cs typeface="Barlow" pitchFamily="34" charset="-120"/>
              </a:rPr>
              <a:t>elif</a:t>
            </a:r>
            <a:r>
              <a:rPr lang="en-US" sz="1800" dirty="0">
                <a:solidFill>
                  <a:srgbClr val="E0E4E6"/>
                </a:solidFill>
                <a:latin typeface="Barlow" pitchFamily="34" charset="0"/>
                <a:ea typeface="Barlow" pitchFamily="34" charset="-122"/>
                <a:cs typeface="Barlow" pitchFamily="34" charset="-120"/>
              </a:rPr>
              <a:t>, and </a:t>
            </a:r>
            <a:r>
              <a:rPr lang="en-US" sz="1800" b="1" dirty="0">
                <a:solidFill>
                  <a:srgbClr val="E0E4E6"/>
                </a:solidFill>
                <a:latin typeface="Barlow" pitchFamily="34" charset="0"/>
                <a:ea typeface="Barlow" pitchFamily="34" charset="-122"/>
                <a:cs typeface="Barlow" pitchFamily="34" charset="-120"/>
              </a:rPr>
              <a:t>else</a:t>
            </a:r>
            <a:r>
              <a:rPr lang="en-US" sz="1800" dirty="0">
                <a:solidFill>
                  <a:srgbClr val="E0E4E6"/>
                </a:solidFill>
                <a:latin typeface="Barlow" pitchFamily="34" charset="0"/>
                <a:ea typeface="Barlow" pitchFamily="34" charset="-122"/>
                <a:cs typeface="Barlow" pitchFamily="34" charset="-120"/>
              </a:rPr>
              <a:t> statements to control program flow based on conditions. Comparison operators like </a:t>
            </a:r>
            <a:r>
              <a:rPr lang="en-US" sz="1800" b="1" dirty="0">
                <a:solidFill>
                  <a:srgbClr val="E0E4E6"/>
                </a:solidFill>
                <a:latin typeface="Barlow" pitchFamily="34" charset="0"/>
                <a:ea typeface="Barlow" pitchFamily="34" charset="-122"/>
                <a:cs typeface="Barlow" pitchFamily="34" charset="-120"/>
              </a:rPr>
              <a:t>==</a:t>
            </a:r>
            <a:r>
              <a:rPr lang="en-US" sz="1800" dirty="0">
                <a:solidFill>
                  <a:srgbClr val="E0E4E6"/>
                </a:solidFill>
                <a:latin typeface="Barlow" pitchFamily="34" charset="0"/>
                <a:ea typeface="Barlow" pitchFamily="34" charset="-122"/>
                <a:cs typeface="Barlow" pitchFamily="34" charset="-120"/>
              </a:rPr>
              <a:t>, </a:t>
            </a:r>
            <a:r>
              <a:rPr lang="en-US" sz="1800" b="1" dirty="0">
                <a:solidFill>
                  <a:srgbClr val="E0E4E6"/>
                </a:solidFill>
                <a:latin typeface="Barlow" pitchFamily="34" charset="0"/>
                <a:ea typeface="Barlow" pitchFamily="34" charset="-122"/>
                <a:cs typeface="Barlow" pitchFamily="34" charset="-120"/>
              </a:rPr>
              <a:t>!=</a:t>
            </a:r>
            <a:r>
              <a:rPr lang="en-US" sz="1800" dirty="0">
                <a:solidFill>
                  <a:srgbClr val="E0E4E6"/>
                </a:solidFill>
                <a:latin typeface="Barlow" pitchFamily="34" charset="0"/>
                <a:ea typeface="Barlow" pitchFamily="34" charset="-122"/>
                <a:cs typeface="Barlow" pitchFamily="34" charset="-120"/>
              </a:rPr>
              <a:t>, </a:t>
            </a:r>
            <a:r>
              <a:rPr lang="en-US" sz="1800" b="1" dirty="0">
                <a:solidFill>
                  <a:srgbClr val="E0E4E6"/>
                </a:solidFill>
                <a:latin typeface="Barlow" pitchFamily="34" charset="0"/>
                <a:ea typeface="Barlow" pitchFamily="34" charset="-122"/>
                <a:cs typeface="Barlow" pitchFamily="34" charset="-120"/>
              </a:rPr>
              <a:t>&gt;</a:t>
            </a:r>
            <a:r>
              <a:rPr lang="en-US" sz="1800" dirty="0">
                <a:solidFill>
                  <a:srgbClr val="E0E4E6"/>
                </a:solidFill>
                <a:latin typeface="Barlow" pitchFamily="34" charset="0"/>
                <a:ea typeface="Barlow" pitchFamily="34" charset="-122"/>
                <a:cs typeface="Barlow" pitchFamily="34" charset="-120"/>
              </a:rPr>
              <a:t>, </a:t>
            </a:r>
            <a:r>
              <a:rPr lang="en-US" sz="1800" b="1" dirty="0">
                <a:solidFill>
                  <a:srgbClr val="E0E4E6"/>
                </a:solidFill>
                <a:latin typeface="Barlow" pitchFamily="34" charset="0"/>
                <a:ea typeface="Barlow" pitchFamily="34" charset="-122"/>
                <a:cs typeface="Barlow" pitchFamily="34" charset="-120"/>
              </a:rPr>
              <a:t>&lt;</a:t>
            </a:r>
            <a:r>
              <a:rPr lang="en-US" sz="1800" dirty="0">
                <a:solidFill>
                  <a:srgbClr val="E0E4E6"/>
                </a:solidFill>
                <a:latin typeface="Barlow" pitchFamily="34" charset="0"/>
                <a:ea typeface="Barlow" pitchFamily="34" charset="-122"/>
                <a:cs typeface="Barlow" pitchFamily="34" charset="-120"/>
              </a:rPr>
              <a:t>, </a:t>
            </a:r>
            <a:r>
              <a:rPr lang="en-US" sz="1800" b="1" dirty="0">
                <a:solidFill>
                  <a:srgbClr val="E0E4E6"/>
                </a:solidFill>
                <a:latin typeface="Barlow" pitchFamily="34" charset="0"/>
                <a:ea typeface="Barlow" pitchFamily="34" charset="-122"/>
                <a:cs typeface="Barlow" pitchFamily="34" charset="-120"/>
              </a:rPr>
              <a:t>&gt;=</a:t>
            </a:r>
            <a:r>
              <a:rPr lang="en-US" sz="1800" dirty="0">
                <a:solidFill>
                  <a:srgbClr val="E0E4E6"/>
                </a:solidFill>
                <a:latin typeface="Barlow" pitchFamily="34" charset="0"/>
                <a:ea typeface="Barlow" pitchFamily="34" charset="-122"/>
                <a:cs typeface="Barlow" pitchFamily="34" charset="-120"/>
              </a:rPr>
              <a:t>, and </a:t>
            </a:r>
            <a:r>
              <a:rPr lang="en-US" sz="1800" b="1" dirty="0">
                <a:solidFill>
                  <a:srgbClr val="E0E4E6"/>
                </a:solidFill>
                <a:latin typeface="Barlow" pitchFamily="34" charset="0"/>
                <a:ea typeface="Barlow" pitchFamily="34" charset="-122"/>
                <a:cs typeface="Barlow" pitchFamily="34" charset="-120"/>
              </a:rPr>
              <a:t>&lt;=</a:t>
            </a:r>
            <a:r>
              <a:rPr lang="en-US" sz="1800" dirty="0">
                <a:solidFill>
                  <a:srgbClr val="E0E4E6"/>
                </a:solidFill>
                <a:latin typeface="Barlow" pitchFamily="34" charset="0"/>
                <a:ea typeface="Barlow" pitchFamily="34" charset="-122"/>
                <a:cs typeface="Barlow" pitchFamily="34" charset="-120"/>
              </a:rPr>
              <a:t> help create conditions, and logical operators like </a:t>
            </a:r>
            <a:r>
              <a:rPr lang="en-US" sz="1800" b="1" dirty="0">
                <a:solidFill>
                  <a:srgbClr val="E0E4E6"/>
                </a:solidFill>
                <a:latin typeface="Barlow" pitchFamily="34" charset="0"/>
                <a:ea typeface="Barlow" pitchFamily="34" charset="-122"/>
                <a:cs typeface="Barlow" pitchFamily="34" charset="-120"/>
              </a:rPr>
              <a:t>and</a:t>
            </a:r>
            <a:r>
              <a:rPr lang="en-US" sz="1800" dirty="0">
                <a:solidFill>
                  <a:srgbClr val="E0E4E6"/>
                </a:solidFill>
                <a:latin typeface="Barlow" pitchFamily="34" charset="0"/>
                <a:ea typeface="Barlow" pitchFamily="34" charset="-122"/>
                <a:cs typeface="Barlow" pitchFamily="34" charset="-120"/>
              </a:rPr>
              <a:t>, </a:t>
            </a:r>
            <a:r>
              <a:rPr lang="en-US" sz="1800" b="1" dirty="0">
                <a:solidFill>
                  <a:srgbClr val="E0E4E6"/>
                </a:solidFill>
                <a:latin typeface="Barlow" pitchFamily="34" charset="0"/>
                <a:ea typeface="Barlow" pitchFamily="34" charset="-122"/>
                <a:cs typeface="Barlow" pitchFamily="34" charset="-120"/>
              </a:rPr>
              <a:t>or</a:t>
            </a:r>
            <a:r>
              <a:rPr lang="en-US" sz="1800" dirty="0">
                <a:solidFill>
                  <a:srgbClr val="E0E4E6"/>
                </a:solidFill>
                <a:latin typeface="Barlow" pitchFamily="34" charset="0"/>
                <a:ea typeface="Barlow" pitchFamily="34" charset="-122"/>
                <a:cs typeface="Barlow" pitchFamily="34" charset="-120"/>
              </a:rPr>
              <a:t>, and </a:t>
            </a:r>
            <a:r>
              <a:rPr lang="en-US" sz="1800" b="1" dirty="0">
                <a:solidFill>
                  <a:srgbClr val="E0E4E6"/>
                </a:solidFill>
                <a:latin typeface="Barlow" pitchFamily="34" charset="0"/>
                <a:ea typeface="Barlow" pitchFamily="34" charset="-122"/>
                <a:cs typeface="Barlow" pitchFamily="34" charset="-120"/>
              </a:rPr>
              <a:t>not</a:t>
            </a:r>
            <a:r>
              <a:rPr lang="en-US" sz="1800" dirty="0">
                <a:solidFill>
                  <a:srgbClr val="E0E4E6"/>
                </a:solidFill>
                <a:latin typeface="Barlow" pitchFamily="34" charset="0"/>
                <a:ea typeface="Barlow" pitchFamily="34" charset="-122"/>
                <a:cs typeface="Barlow" pitchFamily="34" charset="-120"/>
              </a:rPr>
              <a:t> combine them. By mastering conditional statements, you enable your programs to make decisions and respond dynamically to different inputs or situations.</a:t>
            </a:r>
            <a:endParaRPr lang="en-US"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149429"/>
            <a:ext cx="7415927" cy="1371600"/>
          </a:xfrm>
          <a:prstGeom prst="rect">
            <a:avLst/>
          </a:prstGeom>
          <a:noFill/>
          <a:ln/>
        </p:spPr>
        <p:txBody>
          <a:bodyPr wrap="squar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Assignment and Practice: Putting It All Together</a:t>
            </a:r>
            <a:endParaRPr lang="en-US" sz="4300" dirty="0"/>
          </a:p>
        </p:txBody>
      </p:sp>
      <p:sp>
        <p:nvSpPr>
          <p:cNvPr id="4" name="Shape 1"/>
          <p:cNvSpPr/>
          <p:nvPr/>
        </p:nvSpPr>
        <p:spPr>
          <a:xfrm>
            <a:off x="864037" y="2891314"/>
            <a:ext cx="185142" cy="886063"/>
          </a:xfrm>
          <a:prstGeom prst="roundRect">
            <a:avLst>
              <a:gd name="adj" fmla="val 200026"/>
            </a:avLst>
          </a:prstGeom>
          <a:solidFill>
            <a:srgbClr val="0A081B"/>
          </a:solidFill>
          <a:ln w="30480">
            <a:solidFill>
              <a:srgbClr val="16FFBB"/>
            </a:solidFill>
            <a:prstDash val="solid"/>
          </a:ln>
        </p:spPr>
        <p:txBody>
          <a:bodyPr/>
          <a:lstStyle/>
          <a:p>
            <a:endParaRPr lang="en-GB"/>
          </a:p>
        </p:txBody>
      </p:sp>
      <p:sp>
        <p:nvSpPr>
          <p:cNvPr id="5" name="Text 2"/>
          <p:cNvSpPr/>
          <p:nvPr/>
        </p:nvSpPr>
        <p:spPr>
          <a:xfrm>
            <a:off x="1419463" y="289131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Mini Exercises</a:t>
            </a:r>
            <a:endParaRPr lang="en-US" sz="2150" dirty="0"/>
          </a:p>
        </p:txBody>
      </p:sp>
      <p:sp>
        <p:nvSpPr>
          <p:cNvPr id="6" name="Text 3"/>
          <p:cNvSpPr/>
          <p:nvPr/>
        </p:nvSpPr>
        <p:spPr>
          <a:xfrm>
            <a:off x="1419463" y="3382328"/>
            <a:ext cx="6860500" cy="395049"/>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Consolidate your learning with a set of mini-exercises.</a:t>
            </a:r>
            <a:endParaRPr lang="en-US" sz="1900" dirty="0"/>
          </a:p>
        </p:txBody>
      </p:sp>
      <p:sp>
        <p:nvSpPr>
          <p:cNvPr id="7" name="Shape 4"/>
          <p:cNvSpPr/>
          <p:nvPr/>
        </p:nvSpPr>
        <p:spPr>
          <a:xfrm>
            <a:off x="1234321" y="4024193"/>
            <a:ext cx="185142" cy="1281113"/>
          </a:xfrm>
          <a:prstGeom prst="roundRect">
            <a:avLst>
              <a:gd name="adj" fmla="val 200026"/>
            </a:avLst>
          </a:prstGeom>
          <a:solidFill>
            <a:srgbClr val="0A081B"/>
          </a:solidFill>
          <a:ln w="30480">
            <a:solidFill>
              <a:srgbClr val="29DDDA"/>
            </a:solidFill>
            <a:prstDash val="solid"/>
          </a:ln>
        </p:spPr>
        <p:txBody>
          <a:bodyPr/>
          <a:lstStyle/>
          <a:p>
            <a:endParaRPr lang="en-GB"/>
          </a:p>
        </p:txBody>
      </p:sp>
      <p:sp>
        <p:nvSpPr>
          <p:cNvPr id="8" name="Text 5"/>
          <p:cNvSpPr/>
          <p:nvPr/>
        </p:nvSpPr>
        <p:spPr>
          <a:xfrm>
            <a:off x="1789748" y="402419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Consolidate!</a:t>
            </a:r>
            <a:endParaRPr lang="en-US" sz="2150" dirty="0"/>
          </a:p>
        </p:txBody>
      </p:sp>
      <p:sp>
        <p:nvSpPr>
          <p:cNvPr id="9" name="Text 6"/>
          <p:cNvSpPr/>
          <p:nvPr/>
        </p:nvSpPr>
        <p:spPr>
          <a:xfrm>
            <a:off x="1789748" y="4515207"/>
            <a:ext cx="6490216"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Practice using variables, input/output, math operations, and conditions.</a:t>
            </a:r>
            <a:endParaRPr lang="en-US" sz="1900" dirty="0"/>
          </a:p>
        </p:txBody>
      </p:sp>
      <p:sp>
        <p:nvSpPr>
          <p:cNvPr id="10" name="Shape 7"/>
          <p:cNvSpPr/>
          <p:nvPr/>
        </p:nvSpPr>
        <p:spPr>
          <a:xfrm>
            <a:off x="1604605" y="5552123"/>
            <a:ext cx="185142" cy="1281113"/>
          </a:xfrm>
          <a:prstGeom prst="roundRect">
            <a:avLst>
              <a:gd name="adj" fmla="val 200026"/>
            </a:avLst>
          </a:prstGeom>
          <a:solidFill>
            <a:srgbClr val="0A081B"/>
          </a:solidFill>
          <a:ln w="30480">
            <a:solidFill>
              <a:srgbClr val="37A7E7"/>
            </a:solidFill>
            <a:prstDash val="solid"/>
          </a:ln>
        </p:spPr>
        <p:txBody>
          <a:bodyPr/>
          <a:lstStyle/>
          <a:p>
            <a:endParaRPr lang="en-GB"/>
          </a:p>
        </p:txBody>
      </p:sp>
      <p:sp>
        <p:nvSpPr>
          <p:cNvPr id="11" name="Text 8"/>
          <p:cNvSpPr/>
          <p:nvPr/>
        </p:nvSpPr>
        <p:spPr>
          <a:xfrm>
            <a:off x="2160032" y="5552123"/>
            <a:ext cx="2878098"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Apply your knowledge</a:t>
            </a:r>
            <a:endParaRPr lang="en-US" sz="2150" dirty="0"/>
          </a:p>
        </p:txBody>
      </p:sp>
      <p:sp>
        <p:nvSpPr>
          <p:cNvPr id="12" name="Text 9"/>
          <p:cNvSpPr/>
          <p:nvPr/>
        </p:nvSpPr>
        <p:spPr>
          <a:xfrm>
            <a:off x="2160032" y="6043136"/>
            <a:ext cx="6119932"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Create a functional program using all the concepts learned.</a:t>
            </a:r>
            <a:endParaRPr lang="en-US" sz="1900" dirty="0"/>
          </a:p>
        </p:txBody>
      </p:sp>
    </p:spTree>
    <p:extLst>
      <p:ext uri="{BB962C8B-B14F-4D97-AF65-F5344CB8AC3E}">
        <p14:creationId xmlns:p14="http://schemas.microsoft.com/office/powerpoint/2010/main" val="305724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8AA9DB-194D-56A3-3271-EF52AB51BA50}"/>
              </a:ext>
            </a:extLst>
          </p:cNvPr>
          <p:cNvSpPr txBox="1"/>
          <p:nvPr/>
        </p:nvSpPr>
        <p:spPr>
          <a:xfrm>
            <a:off x="3909316" y="1944975"/>
            <a:ext cx="6811767" cy="4339650"/>
          </a:xfrm>
          <a:prstGeom prst="rect">
            <a:avLst/>
          </a:prstGeom>
          <a:noFill/>
          <a:ln>
            <a:solidFill>
              <a:schemeClr val="bg1"/>
            </a:solidFill>
          </a:ln>
          <a:effectLst>
            <a:glow rad="101600">
              <a:schemeClr val="accent5">
                <a:satMod val="175000"/>
                <a:alpha val="40000"/>
              </a:schemeClr>
            </a:glow>
          </a:effectLst>
        </p:spPr>
        <p:txBody>
          <a:bodyPr wrap="square" rtlCol="0">
            <a:spAutoFit/>
          </a:bodyPr>
          <a:lstStyle/>
          <a:p>
            <a:pPr algn="ctr"/>
            <a:r>
              <a:rPr lang="en-US" sz="13800" dirty="0">
                <a:solidFill>
                  <a:schemeClr val="bg1"/>
                </a:solidFill>
              </a:rPr>
              <a:t>THANK YOU</a:t>
            </a:r>
            <a:endParaRPr lang="en-GB" sz="13800" dirty="0">
              <a:solidFill>
                <a:schemeClr val="bg1"/>
              </a:solidFill>
            </a:endParaRPr>
          </a:p>
        </p:txBody>
      </p:sp>
    </p:spTree>
    <p:extLst>
      <p:ext uri="{BB962C8B-B14F-4D97-AF65-F5344CB8AC3E}">
        <p14:creationId xmlns:p14="http://schemas.microsoft.com/office/powerpoint/2010/main" val="2800204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1A31BC-59F2-A7DE-D127-2F7D61424574}"/>
              </a:ext>
            </a:extLst>
          </p:cNvPr>
          <p:cNvSpPr txBox="1"/>
          <p:nvPr/>
        </p:nvSpPr>
        <p:spPr>
          <a:xfrm>
            <a:off x="4665643" y="528809"/>
            <a:ext cx="5299113" cy="120032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innerShdw blurRad="63500" dist="50800" dir="2700000">
              <a:prstClr val="black">
                <a:alpha val="50000"/>
              </a:prstClr>
            </a:inn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7200" dirty="0">
                <a:solidFill>
                  <a:schemeClr val="bg1"/>
                </a:solidFill>
              </a:rPr>
              <a:t>History</a:t>
            </a:r>
            <a:endParaRPr lang="en-GB" dirty="0">
              <a:solidFill>
                <a:schemeClr val="bg1"/>
              </a:solidFill>
            </a:endParaRPr>
          </a:p>
        </p:txBody>
      </p:sp>
      <p:sp>
        <p:nvSpPr>
          <p:cNvPr id="4" name="TextBox 3">
            <a:extLst>
              <a:ext uri="{FF2B5EF4-FFF2-40B4-BE49-F238E27FC236}">
                <a16:creationId xmlns:a16="http://schemas.microsoft.com/office/drawing/2014/main" id="{03FE26A3-610C-C77C-2EF5-D90C83246289}"/>
              </a:ext>
            </a:extLst>
          </p:cNvPr>
          <p:cNvSpPr txBox="1"/>
          <p:nvPr/>
        </p:nvSpPr>
        <p:spPr>
          <a:xfrm>
            <a:off x="1641520" y="1975394"/>
            <a:ext cx="5089792" cy="4539256"/>
          </a:xfrm>
          <a:prstGeom prst="rect">
            <a:avLst/>
          </a:prstGeom>
          <a:noFill/>
        </p:spPr>
        <p:txBody>
          <a:bodyPr wrap="square">
            <a:spAutoFit/>
          </a:bodyPr>
          <a:lstStyle/>
          <a:p>
            <a:pPr marL="457200" indent="-457200" algn="l">
              <a:lnSpc>
                <a:spcPts val="2900"/>
              </a:lnSpc>
              <a:buFont typeface="Arial" panose="020B0604020202020204" pitchFamily="34" charset="0"/>
              <a:buChar char="•"/>
            </a:pPr>
            <a:r>
              <a:rPr lang="en-US" sz="2400" dirty="0">
                <a:solidFill>
                  <a:srgbClr val="E0E4E6"/>
                </a:solidFill>
                <a:latin typeface="Barlow" pitchFamily="34" charset="0"/>
                <a:ea typeface="Barlow" pitchFamily="34" charset="-122"/>
                <a:cs typeface="Barlow" pitchFamily="34" charset="-120"/>
              </a:rPr>
              <a:t>Python is a high-level, interpreted programming language known for its simplicity, readability, and versatility. </a:t>
            </a:r>
          </a:p>
          <a:p>
            <a:pPr marL="457200" indent="-457200" algn="l">
              <a:lnSpc>
                <a:spcPts val="2900"/>
              </a:lnSpc>
              <a:buFont typeface="Arial" panose="020B0604020202020204" pitchFamily="34" charset="0"/>
              <a:buChar char="•"/>
            </a:pPr>
            <a:endParaRPr lang="en-US" sz="2400" dirty="0">
              <a:solidFill>
                <a:srgbClr val="E0E4E6"/>
              </a:solidFill>
              <a:latin typeface="Barlow" pitchFamily="34" charset="0"/>
              <a:ea typeface="Barlow" pitchFamily="34" charset="-122"/>
              <a:cs typeface="Barlow" pitchFamily="34" charset="-120"/>
            </a:endParaRPr>
          </a:p>
          <a:p>
            <a:pPr marL="457200" indent="-457200" algn="l">
              <a:lnSpc>
                <a:spcPts val="2900"/>
              </a:lnSpc>
              <a:buFont typeface="Arial" panose="020B0604020202020204" pitchFamily="34" charset="0"/>
              <a:buChar char="•"/>
            </a:pPr>
            <a:r>
              <a:rPr lang="en-US" sz="2400" dirty="0">
                <a:solidFill>
                  <a:srgbClr val="E0E4E6"/>
                </a:solidFill>
                <a:latin typeface="Barlow" pitchFamily="34" charset="0"/>
                <a:ea typeface="Barlow" pitchFamily="34" charset="-122"/>
                <a:cs typeface="Barlow" pitchFamily="34" charset="-120"/>
              </a:rPr>
              <a:t>Created by Guido van Rossum and first released in 1991, it was designed to emphasize code readability and allow developers to express concepts in fewer lines of code compared to languages like C++ or Java.</a:t>
            </a:r>
            <a:endParaRPr lang="en-US" sz="2400" dirty="0"/>
          </a:p>
        </p:txBody>
      </p:sp>
      <p:sp>
        <p:nvSpPr>
          <p:cNvPr id="6" name="TextBox 5">
            <a:extLst>
              <a:ext uri="{FF2B5EF4-FFF2-40B4-BE49-F238E27FC236}">
                <a16:creationId xmlns:a16="http://schemas.microsoft.com/office/drawing/2014/main" id="{2A498803-1795-A5F2-ADF6-BDD60D411689}"/>
              </a:ext>
            </a:extLst>
          </p:cNvPr>
          <p:cNvSpPr txBox="1"/>
          <p:nvPr/>
        </p:nvSpPr>
        <p:spPr>
          <a:xfrm>
            <a:off x="7899089" y="1975394"/>
            <a:ext cx="4935558" cy="4167359"/>
          </a:xfrm>
          <a:prstGeom prst="rect">
            <a:avLst/>
          </a:prstGeom>
          <a:noFill/>
        </p:spPr>
        <p:txBody>
          <a:bodyPr wrap="square">
            <a:spAutoFit/>
          </a:bodyPr>
          <a:lstStyle/>
          <a:p>
            <a:pPr marL="457200" indent="-457200">
              <a:lnSpc>
                <a:spcPts val="2900"/>
              </a:lnSpc>
              <a:buFont typeface="Arial" panose="020B0604020202020204" pitchFamily="34" charset="0"/>
              <a:buChar char="•"/>
            </a:pPr>
            <a:r>
              <a:rPr lang="en-US" sz="2400" dirty="0">
                <a:solidFill>
                  <a:srgbClr val="E0E4E6"/>
                </a:solidFill>
                <a:latin typeface="Barlow" pitchFamily="34" charset="0"/>
                <a:ea typeface="Barlow" pitchFamily="34" charset="-122"/>
                <a:cs typeface="Barlow" pitchFamily="34" charset="-120"/>
              </a:rPr>
              <a:t>Its popularity stems from its simple syntax, massive standard library, and active community. </a:t>
            </a:r>
          </a:p>
          <a:p>
            <a:pPr marL="0" indent="0">
              <a:lnSpc>
                <a:spcPts val="2900"/>
              </a:lnSpc>
              <a:buNone/>
            </a:pPr>
            <a:endParaRPr lang="en-US" sz="2400" dirty="0">
              <a:solidFill>
                <a:srgbClr val="E0E4E6"/>
              </a:solidFill>
              <a:latin typeface="Barlow" pitchFamily="34" charset="0"/>
              <a:ea typeface="Barlow" pitchFamily="34" charset="-122"/>
              <a:cs typeface="Barlow" pitchFamily="34" charset="-120"/>
            </a:endParaRPr>
          </a:p>
          <a:p>
            <a:pPr marL="457200" indent="-457200">
              <a:lnSpc>
                <a:spcPts val="2900"/>
              </a:lnSpc>
              <a:buFont typeface="Arial" panose="020B0604020202020204" pitchFamily="34" charset="0"/>
              <a:buChar char="•"/>
            </a:pPr>
            <a:r>
              <a:rPr lang="en-US" sz="2400" dirty="0">
                <a:solidFill>
                  <a:srgbClr val="E0E4E6"/>
                </a:solidFill>
                <a:latin typeface="Barlow" pitchFamily="34" charset="0"/>
                <a:ea typeface="Barlow" pitchFamily="34" charset="-122"/>
                <a:cs typeface="Barlow" pitchFamily="34" charset="-120"/>
              </a:rPr>
              <a:t>Python is widely used across various fields including web development, data analysis, machine learning, automation, scripting, software development, cybersecurity, and game development.</a:t>
            </a:r>
            <a:endParaRPr lang="en-US" sz="2400" dirty="0"/>
          </a:p>
        </p:txBody>
      </p:sp>
    </p:spTree>
    <p:extLst>
      <p:ext uri="{BB962C8B-B14F-4D97-AF65-F5344CB8AC3E}">
        <p14:creationId xmlns:p14="http://schemas.microsoft.com/office/powerpoint/2010/main" val="545817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2083" y="834985"/>
            <a:ext cx="7553920" cy="559951"/>
          </a:xfrm>
          <a:prstGeom prst="rect">
            <a:avLst/>
          </a:prstGeom>
          <a:noFill/>
          <a:ln/>
        </p:spPr>
        <p:txBody>
          <a:bodyPr wrap="none" lIns="0" tIns="0" rIns="0" bIns="0" rtlCol="0" anchor="t"/>
          <a:lstStyle/>
          <a:p>
            <a:pPr marL="0" indent="0" algn="l">
              <a:lnSpc>
                <a:spcPts val="4400"/>
              </a:lnSpc>
              <a:buNone/>
            </a:pPr>
            <a:r>
              <a:rPr lang="en-US" sz="3500" b="1" dirty="0">
                <a:solidFill>
                  <a:srgbClr val="F0FCFF"/>
                </a:solidFill>
                <a:latin typeface="Spline Sans Bold" pitchFamily="34" charset="0"/>
                <a:ea typeface="Spline Sans Bold" pitchFamily="34" charset="-122"/>
                <a:cs typeface="Spline Sans Bold" pitchFamily="34" charset="-120"/>
              </a:rPr>
              <a:t>Why Python Has Become So Popular</a:t>
            </a:r>
            <a:endParaRPr lang="en-US" sz="3500" dirty="0"/>
          </a:p>
        </p:txBody>
      </p:sp>
      <p:sp>
        <p:nvSpPr>
          <p:cNvPr id="4" name="Shape 1"/>
          <p:cNvSpPr/>
          <p:nvPr/>
        </p:nvSpPr>
        <p:spPr>
          <a:xfrm>
            <a:off x="6192083" y="1924169"/>
            <a:ext cx="453628" cy="453628"/>
          </a:xfrm>
          <a:prstGeom prst="roundRect">
            <a:avLst>
              <a:gd name="adj" fmla="val 66674"/>
            </a:avLst>
          </a:prstGeom>
          <a:solidFill>
            <a:srgbClr val="0A081B"/>
          </a:solidFill>
          <a:ln w="22860">
            <a:solidFill>
              <a:srgbClr val="16FFBB"/>
            </a:solidFill>
            <a:prstDash val="solid"/>
          </a:ln>
        </p:spPr>
        <p:txBody>
          <a:bodyPr/>
          <a:lstStyle/>
          <a:p>
            <a:endParaRPr lang="en-GB"/>
          </a:p>
        </p:txBody>
      </p:sp>
      <p:pic>
        <p:nvPicPr>
          <p:cNvPr id="5" name="Image 1" descr="preencoded.png"/>
          <p:cNvPicPr>
            <a:picLocks noChangeAspect="1"/>
          </p:cNvPicPr>
          <p:nvPr/>
        </p:nvPicPr>
        <p:blipFill>
          <a:blip r:embed="rId4"/>
          <a:stretch>
            <a:fillRect/>
          </a:stretch>
        </p:blipFill>
        <p:spPr>
          <a:xfrm>
            <a:off x="6284476" y="1982986"/>
            <a:ext cx="268843" cy="335994"/>
          </a:xfrm>
          <a:prstGeom prst="rect">
            <a:avLst/>
          </a:prstGeom>
        </p:spPr>
      </p:pic>
      <p:sp>
        <p:nvSpPr>
          <p:cNvPr id="6" name="Text 2"/>
          <p:cNvSpPr/>
          <p:nvPr/>
        </p:nvSpPr>
        <p:spPr>
          <a:xfrm>
            <a:off x="6847284" y="1924169"/>
            <a:ext cx="2240280" cy="280035"/>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Simple Syntax</a:t>
            </a:r>
            <a:endParaRPr lang="en-US" sz="1750" dirty="0"/>
          </a:p>
        </p:txBody>
      </p:sp>
      <p:sp>
        <p:nvSpPr>
          <p:cNvPr id="7" name="Text 3"/>
          <p:cNvSpPr/>
          <p:nvPr/>
        </p:nvSpPr>
        <p:spPr>
          <a:xfrm>
            <a:off x="6847284" y="2325172"/>
            <a:ext cx="7077432" cy="645319"/>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Python's clean, readable syntax makes it accessible to beginners while remaining powerful for professionals.</a:t>
            </a:r>
            <a:endParaRPr lang="en-US" sz="1550" dirty="0"/>
          </a:p>
        </p:txBody>
      </p:sp>
      <p:sp>
        <p:nvSpPr>
          <p:cNvPr id="8" name="Shape 4"/>
          <p:cNvSpPr/>
          <p:nvPr/>
        </p:nvSpPr>
        <p:spPr>
          <a:xfrm>
            <a:off x="6192083" y="3398877"/>
            <a:ext cx="453628" cy="453628"/>
          </a:xfrm>
          <a:prstGeom prst="roundRect">
            <a:avLst>
              <a:gd name="adj" fmla="val 66674"/>
            </a:avLst>
          </a:prstGeom>
          <a:solidFill>
            <a:srgbClr val="0A081B"/>
          </a:solidFill>
          <a:ln w="22860">
            <a:solidFill>
              <a:srgbClr val="29DDDA"/>
            </a:solidFill>
            <a:prstDash val="solid"/>
          </a:ln>
        </p:spPr>
        <p:txBody>
          <a:bodyPr/>
          <a:lstStyle/>
          <a:p>
            <a:endParaRPr lang="en-GB"/>
          </a:p>
        </p:txBody>
      </p:sp>
      <p:pic>
        <p:nvPicPr>
          <p:cNvPr id="9" name="Image 2" descr="preencoded.png"/>
          <p:cNvPicPr>
            <a:picLocks noChangeAspect="1"/>
          </p:cNvPicPr>
          <p:nvPr/>
        </p:nvPicPr>
        <p:blipFill>
          <a:blip r:embed="rId5"/>
          <a:stretch>
            <a:fillRect/>
          </a:stretch>
        </p:blipFill>
        <p:spPr>
          <a:xfrm>
            <a:off x="6284476" y="3457694"/>
            <a:ext cx="268843" cy="335994"/>
          </a:xfrm>
          <a:prstGeom prst="rect">
            <a:avLst/>
          </a:prstGeom>
        </p:spPr>
      </p:pic>
      <p:sp>
        <p:nvSpPr>
          <p:cNvPr id="10" name="Text 5"/>
          <p:cNvSpPr/>
          <p:nvPr/>
        </p:nvSpPr>
        <p:spPr>
          <a:xfrm>
            <a:off x="6847284" y="3398877"/>
            <a:ext cx="2691051" cy="280035"/>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Massive Standard Library</a:t>
            </a:r>
            <a:endParaRPr lang="en-US" sz="1750" dirty="0"/>
          </a:p>
        </p:txBody>
      </p:sp>
      <p:sp>
        <p:nvSpPr>
          <p:cNvPr id="11" name="Text 6"/>
          <p:cNvSpPr/>
          <p:nvPr/>
        </p:nvSpPr>
        <p:spPr>
          <a:xfrm>
            <a:off x="6847284" y="3799880"/>
            <a:ext cx="7077432" cy="645319"/>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Python comes with a comprehensive library of pre-built modules and functions that simplify development.</a:t>
            </a:r>
            <a:endParaRPr lang="en-US" sz="1550" dirty="0"/>
          </a:p>
        </p:txBody>
      </p:sp>
      <p:sp>
        <p:nvSpPr>
          <p:cNvPr id="12" name="Shape 7"/>
          <p:cNvSpPr/>
          <p:nvPr/>
        </p:nvSpPr>
        <p:spPr>
          <a:xfrm>
            <a:off x="6192083" y="4873585"/>
            <a:ext cx="453628" cy="453628"/>
          </a:xfrm>
          <a:prstGeom prst="roundRect">
            <a:avLst>
              <a:gd name="adj" fmla="val 66674"/>
            </a:avLst>
          </a:prstGeom>
          <a:solidFill>
            <a:srgbClr val="0A081B"/>
          </a:solidFill>
          <a:ln w="22860">
            <a:solidFill>
              <a:srgbClr val="37A7E7"/>
            </a:solidFill>
            <a:prstDash val="solid"/>
          </a:ln>
        </p:spPr>
        <p:txBody>
          <a:bodyPr/>
          <a:lstStyle/>
          <a:p>
            <a:endParaRPr lang="en-GB"/>
          </a:p>
        </p:txBody>
      </p:sp>
      <p:pic>
        <p:nvPicPr>
          <p:cNvPr id="13" name="Image 3" descr="preencoded.png"/>
          <p:cNvPicPr>
            <a:picLocks noChangeAspect="1"/>
          </p:cNvPicPr>
          <p:nvPr/>
        </p:nvPicPr>
        <p:blipFill>
          <a:blip r:embed="rId6"/>
          <a:stretch>
            <a:fillRect/>
          </a:stretch>
        </p:blipFill>
        <p:spPr>
          <a:xfrm>
            <a:off x="6284476" y="4932402"/>
            <a:ext cx="268843" cy="335994"/>
          </a:xfrm>
          <a:prstGeom prst="rect">
            <a:avLst/>
          </a:prstGeom>
        </p:spPr>
      </p:pic>
      <p:sp>
        <p:nvSpPr>
          <p:cNvPr id="14" name="Text 8"/>
          <p:cNvSpPr/>
          <p:nvPr/>
        </p:nvSpPr>
        <p:spPr>
          <a:xfrm>
            <a:off x="6847284" y="4873585"/>
            <a:ext cx="2240280" cy="280035"/>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Active Community</a:t>
            </a:r>
            <a:endParaRPr lang="en-US" sz="1750" dirty="0"/>
          </a:p>
        </p:txBody>
      </p:sp>
      <p:sp>
        <p:nvSpPr>
          <p:cNvPr id="15" name="Text 9"/>
          <p:cNvSpPr/>
          <p:nvPr/>
        </p:nvSpPr>
        <p:spPr>
          <a:xfrm>
            <a:off x="6847284" y="5274588"/>
            <a:ext cx="7077432" cy="645319"/>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A large, supportive community contributes to Python's ecosystem with libraries, frameworks, and resources.</a:t>
            </a:r>
            <a:endParaRPr lang="en-US" sz="1550" dirty="0"/>
          </a:p>
        </p:txBody>
      </p:sp>
      <p:sp>
        <p:nvSpPr>
          <p:cNvPr id="16" name="Shape 10"/>
          <p:cNvSpPr/>
          <p:nvPr/>
        </p:nvSpPr>
        <p:spPr>
          <a:xfrm>
            <a:off x="6192083" y="6348293"/>
            <a:ext cx="453628" cy="453628"/>
          </a:xfrm>
          <a:prstGeom prst="roundRect">
            <a:avLst>
              <a:gd name="adj" fmla="val 66674"/>
            </a:avLst>
          </a:prstGeom>
          <a:solidFill>
            <a:srgbClr val="0A081B"/>
          </a:solidFill>
          <a:ln w="22860">
            <a:solidFill>
              <a:srgbClr val="091231"/>
            </a:solidFill>
            <a:prstDash val="solid"/>
          </a:ln>
        </p:spPr>
        <p:txBody>
          <a:bodyPr/>
          <a:lstStyle/>
          <a:p>
            <a:endParaRPr lang="en-GB"/>
          </a:p>
        </p:txBody>
      </p:sp>
      <p:pic>
        <p:nvPicPr>
          <p:cNvPr id="17" name="Image 4" descr="preencoded.png"/>
          <p:cNvPicPr>
            <a:picLocks noChangeAspect="1"/>
          </p:cNvPicPr>
          <p:nvPr/>
        </p:nvPicPr>
        <p:blipFill>
          <a:blip r:embed="rId7"/>
          <a:stretch>
            <a:fillRect/>
          </a:stretch>
        </p:blipFill>
        <p:spPr>
          <a:xfrm>
            <a:off x="6284476" y="6407110"/>
            <a:ext cx="268843" cy="335994"/>
          </a:xfrm>
          <a:prstGeom prst="rect">
            <a:avLst/>
          </a:prstGeom>
        </p:spPr>
      </p:pic>
      <p:sp>
        <p:nvSpPr>
          <p:cNvPr id="18" name="Text 11"/>
          <p:cNvSpPr/>
          <p:nvPr/>
        </p:nvSpPr>
        <p:spPr>
          <a:xfrm>
            <a:off x="6847284" y="6348293"/>
            <a:ext cx="2240280" cy="280035"/>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Educational Value</a:t>
            </a:r>
            <a:endParaRPr lang="en-US" sz="1750" dirty="0"/>
          </a:p>
        </p:txBody>
      </p:sp>
      <p:sp>
        <p:nvSpPr>
          <p:cNvPr id="19" name="Text 12"/>
          <p:cNvSpPr/>
          <p:nvPr/>
        </p:nvSpPr>
        <p:spPr>
          <a:xfrm>
            <a:off x="6847284" y="6749296"/>
            <a:ext cx="7077432" cy="645319"/>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Often the first language taught to students because it's easy to understand yet powerful enough for complex applications.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233011"/>
            <a:ext cx="9841587"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Python Applications Across Industries</a:t>
            </a:r>
            <a:endParaRPr lang="en-US" sz="4300" dirty="0"/>
          </a:p>
        </p:txBody>
      </p:sp>
      <p:sp>
        <p:nvSpPr>
          <p:cNvPr id="3" name="Text 1"/>
          <p:cNvSpPr/>
          <p:nvPr/>
        </p:nvSpPr>
        <p:spPr>
          <a:xfrm>
            <a:off x="2395418" y="2825353"/>
            <a:ext cx="2743200" cy="342900"/>
          </a:xfrm>
          <a:prstGeom prst="rect">
            <a:avLst/>
          </a:prstGeom>
          <a:noFill/>
          <a:ln/>
        </p:spPr>
        <p:txBody>
          <a:bodyPr wrap="none" lIns="0" tIns="0" rIns="0" bIns="0" rtlCol="0" anchor="t"/>
          <a:lstStyle/>
          <a:p>
            <a:pPr marL="0" indent="0" algn="r">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Web Development</a:t>
            </a:r>
            <a:endParaRPr lang="en-US" sz="2150" dirty="0"/>
          </a:p>
        </p:txBody>
      </p:sp>
      <p:sp>
        <p:nvSpPr>
          <p:cNvPr id="4" name="Text 2"/>
          <p:cNvSpPr/>
          <p:nvPr/>
        </p:nvSpPr>
        <p:spPr>
          <a:xfrm>
            <a:off x="864037" y="3316367"/>
            <a:ext cx="4274582" cy="790099"/>
          </a:xfrm>
          <a:prstGeom prst="rect">
            <a:avLst/>
          </a:prstGeom>
          <a:noFill/>
          <a:ln/>
        </p:spPr>
        <p:txBody>
          <a:bodyPr wrap="square" lIns="0" tIns="0" rIns="0" bIns="0" rtlCol="0" anchor="t"/>
          <a:lstStyle/>
          <a:p>
            <a:pPr marL="0" indent="0" algn="r">
              <a:lnSpc>
                <a:spcPts val="3100"/>
              </a:lnSpc>
              <a:buNone/>
            </a:pPr>
            <a:r>
              <a:rPr lang="en-US" sz="1900" dirty="0">
                <a:solidFill>
                  <a:srgbClr val="E0E4E6"/>
                </a:solidFill>
                <a:latin typeface="Barlow" pitchFamily="34" charset="0"/>
                <a:ea typeface="Barlow" pitchFamily="34" charset="-122"/>
                <a:cs typeface="Barlow" pitchFamily="34" charset="-120"/>
              </a:rPr>
              <a:t>Frameworks like Django and Flask power websites and web applications</a:t>
            </a:r>
            <a:endParaRPr lang="en-US" sz="1900" dirty="0"/>
          </a:p>
        </p:txBody>
      </p:sp>
      <p:pic>
        <p:nvPicPr>
          <p:cNvPr id="5" name="Image 0" descr="preencoded.png"/>
          <p:cNvPicPr>
            <a:picLocks noChangeAspect="1"/>
          </p:cNvPicPr>
          <p:nvPr/>
        </p:nvPicPr>
        <p:blipFill>
          <a:blip r:embed="rId3"/>
          <a:stretch>
            <a:fillRect/>
          </a:stretch>
        </p:blipFill>
        <p:spPr>
          <a:xfrm>
            <a:off x="5508903" y="2898219"/>
            <a:ext cx="3612594" cy="3612594"/>
          </a:xfrm>
          <a:prstGeom prst="rect">
            <a:avLst/>
          </a:prstGeom>
        </p:spPr>
      </p:pic>
      <p:sp>
        <p:nvSpPr>
          <p:cNvPr id="6" name="Shape 3"/>
          <p:cNvSpPr/>
          <p:nvPr/>
        </p:nvSpPr>
        <p:spPr>
          <a:xfrm>
            <a:off x="5599986" y="3373993"/>
            <a:ext cx="617220" cy="617220"/>
          </a:xfrm>
          <a:prstGeom prst="roundRect">
            <a:avLst>
              <a:gd name="adj" fmla="val 1480000"/>
            </a:avLst>
          </a:prstGeom>
          <a:solidFill>
            <a:srgbClr val="0A081B"/>
          </a:solidFill>
          <a:ln w="30480">
            <a:solidFill>
              <a:srgbClr val="16FFBB"/>
            </a:solidFill>
            <a:prstDash val="solid"/>
          </a:ln>
        </p:spPr>
        <p:txBody>
          <a:bodyPr/>
          <a:lstStyle/>
          <a:p>
            <a:endParaRPr lang="en-GB"/>
          </a:p>
        </p:txBody>
      </p:sp>
      <p:pic>
        <p:nvPicPr>
          <p:cNvPr id="7" name="Image 1" descr="preencoded.png"/>
          <p:cNvPicPr>
            <a:picLocks noChangeAspect="1"/>
          </p:cNvPicPr>
          <p:nvPr/>
        </p:nvPicPr>
        <p:blipFill>
          <a:blip r:embed="rId4"/>
          <a:stretch>
            <a:fillRect/>
          </a:stretch>
        </p:blipFill>
        <p:spPr>
          <a:xfrm>
            <a:off x="5769769" y="3509010"/>
            <a:ext cx="277654" cy="347186"/>
          </a:xfrm>
          <a:prstGeom prst="rect">
            <a:avLst/>
          </a:prstGeom>
        </p:spPr>
      </p:pic>
      <p:sp>
        <p:nvSpPr>
          <p:cNvPr id="8" name="Text 4"/>
          <p:cNvSpPr/>
          <p:nvPr/>
        </p:nvSpPr>
        <p:spPr>
          <a:xfrm>
            <a:off x="9491782" y="241256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Data Science &amp; ML</a:t>
            </a:r>
            <a:endParaRPr lang="en-US" sz="2150" dirty="0"/>
          </a:p>
        </p:txBody>
      </p:sp>
      <p:sp>
        <p:nvSpPr>
          <p:cNvPr id="9" name="Text 5"/>
          <p:cNvSpPr/>
          <p:nvPr/>
        </p:nvSpPr>
        <p:spPr>
          <a:xfrm>
            <a:off x="9491782" y="2903577"/>
            <a:ext cx="4274582"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Libraries like pandas, scikit-learn, and TensorFlow drive analytics and AI</a:t>
            </a:r>
            <a:endParaRPr lang="en-US" sz="1900" dirty="0"/>
          </a:p>
        </p:txBody>
      </p:sp>
      <p:pic>
        <p:nvPicPr>
          <p:cNvPr id="10" name="Image 2" descr="preencoded.png"/>
          <p:cNvPicPr>
            <a:picLocks noChangeAspect="1"/>
          </p:cNvPicPr>
          <p:nvPr/>
        </p:nvPicPr>
        <p:blipFill>
          <a:blip r:embed="rId5"/>
          <a:stretch>
            <a:fillRect/>
          </a:stretch>
        </p:blipFill>
        <p:spPr>
          <a:xfrm>
            <a:off x="5508903" y="2898219"/>
            <a:ext cx="3612594" cy="3612594"/>
          </a:xfrm>
          <a:prstGeom prst="rect">
            <a:avLst/>
          </a:prstGeom>
        </p:spPr>
      </p:pic>
      <p:sp>
        <p:nvSpPr>
          <p:cNvPr id="11" name="Shape 6"/>
          <p:cNvSpPr/>
          <p:nvPr/>
        </p:nvSpPr>
        <p:spPr>
          <a:xfrm>
            <a:off x="7543800" y="2742367"/>
            <a:ext cx="617220" cy="617220"/>
          </a:xfrm>
          <a:prstGeom prst="roundRect">
            <a:avLst>
              <a:gd name="adj" fmla="val 1480000"/>
            </a:avLst>
          </a:prstGeom>
          <a:solidFill>
            <a:srgbClr val="0A081B"/>
          </a:solidFill>
          <a:ln w="30480">
            <a:solidFill>
              <a:srgbClr val="29DDDA"/>
            </a:solidFill>
            <a:prstDash val="solid"/>
          </a:ln>
        </p:spPr>
        <p:txBody>
          <a:bodyPr/>
          <a:lstStyle/>
          <a:p>
            <a:endParaRPr lang="en-GB"/>
          </a:p>
        </p:txBody>
      </p:sp>
      <p:pic>
        <p:nvPicPr>
          <p:cNvPr id="12" name="Image 3" descr="preencoded.png"/>
          <p:cNvPicPr>
            <a:picLocks noChangeAspect="1"/>
          </p:cNvPicPr>
          <p:nvPr/>
        </p:nvPicPr>
        <p:blipFill>
          <a:blip r:embed="rId6"/>
          <a:stretch>
            <a:fillRect/>
          </a:stretch>
        </p:blipFill>
        <p:spPr>
          <a:xfrm>
            <a:off x="7713583" y="2877383"/>
            <a:ext cx="277654" cy="347186"/>
          </a:xfrm>
          <a:prstGeom prst="rect">
            <a:avLst/>
          </a:prstGeom>
        </p:spPr>
      </p:pic>
      <p:sp>
        <p:nvSpPr>
          <p:cNvPr id="13" name="Text 7"/>
          <p:cNvSpPr/>
          <p:nvPr/>
        </p:nvSpPr>
        <p:spPr>
          <a:xfrm>
            <a:off x="9615249" y="4063960"/>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Automation</a:t>
            </a:r>
            <a:endParaRPr lang="en-US" sz="2150" dirty="0"/>
          </a:p>
        </p:txBody>
      </p:sp>
      <p:sp>
        <p:nvSpPr>
          <p:cNvPr id="14" name="Text 8"/>
          <p:cNvSpPr/>
          <p:nvPr/>
        </p:nvSpPr>
        <p:spPr>
          <a:xfrm>
            <a:off x="9615249" y="4554974"/>
            <a:ext cx="4151114"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Scripts that automate reports, file handling, and repetitive tasks</a:t>
            </a:r>
            <a:endParaRPr lang="en-US" sz="1900" dirty="0"/>
          </a:p>
        </p:txBody>
      </p:sp>
      <p:pic>
        <p:nvPicPr>
          <p:cNvPr id="15" name="Image 4" descr="preencoded.png"/>
          <p:cNvPicPr>
            <a:picLocks noChangeAspect="1"/>
          </p:cNvPicPr>
          <p:nvPr/>
        </p:nvPicPr>
        <p:blipFill>
          <a:blip r:embed="rId7"/>
          <a:stretch>
            <a:fillRect/>
          </a:stretch>
        </p:blipFill>
        <p:spPr>
          <a:xfrm>
            <a:off x="5508903" y="2898219"/>
            <a:ext cx="3612594" cy="3612594"/>
          </a:xfrm>
          <a:prstGeom prst="rect">
            <a:avLst/>
          </a:prstGeom>
        </p:spPr>
      </p:pic>
      <p:sp>
        <p:nvSpPr>
          <p:cNvPr id="16" name="Shape 9"/>
          <p:cNvSpPr/>
          <p:nvPr/>
        </p:nvSpPr>
        <p:spPr>
          <a:xfrm>
            <a:off x="8745141" y="4395907"/>
            <a:ext cx="617220" cy="617220"/>
          </a:xfrm>
          <a:prstGeom prst="roundRect">
            <a:avLst>
              <a:gd name="adj" fmla="val 1480000"/>
            </a:avLst>
          </a:prstGeom>
          <a:solidFill>
            <a:srgbClr val="0A081B"/>
          </a:solidFill>
          <a:ln w="30480">
            <a:solidFill>
              <a:srgbClr val="37A7E7"/>
            </a:solidFill>
            <a:prstDash val="solid"/>
          </a:ln>
        </p:spPr>
        <p:txBody>
          <a:bodyPr/>
          <a:lstStyle/>
          <a:p>
            <a:endParaRPr lang="en-GB"/>
          </a:p>
        </p:txBody>
      </p:sp>
      <p:pic>
        <p:nvPicPr>
          <p:cNvPr id="17" name="Image 5" descr="preencoded.png"/>
          <p:cNvPicPr>
            <a:picLocks noChangeAspect="1"/>
          </p:cNvPicPr>
          <p:nvPr/>
        </p:nvPicPr>
        <p:blipFill>
          <a:blip r:embed="rId8"/>
          <a:stretch>
            <a:fillRect/>
          </a:stretch>
        </p:blipFill>
        <p:spPr>
          <a:xfrm>
            <a:off x="8914924" y="4530923"/>
            <a:ext cx="277654" cy="347186"/>
          </a:xfrm>
          <a:prstGeom prst="rect">
            <a:avLst/>
          </a:prstGeom>
        </p:spPr>
      </p:pic>
      <p:sp>
        <p:nvSpPr>
          <p:cNvPr id="18" name="Text 10"/>
          <p:cNvSpPr/>
          <p:nvPr/>
        </p:nvSpPr>
        <p:spPr>
          <a:xfrm>
            <a:off x="9491782" y="571535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Cybersecurity</a:t>
            </a:r>
            <a:endParaRPr lang="en-US" sz="2150" dirty="0"/>
          </a:p>
        </p:txBody>
      </p:sp>
      <p:sp>
        <p:nvSpPr>
          <p:cNvPr id="19" name="Text 11"/>
          <p:cNvSpPr/>
          <p:nvPr/>
        </p:nvSpPr>
        <p:spPr>
          <a:xfrm>
            <a:off x="9491782" y="6206371"/>
            <a:ext cx="4274582"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Tools for ethical hacking, penetration testing, and security analysis</a:t>
            </a:r>
            <a:endParaRPr lang="en-US" sz="1900" dirty="0"/>
          </a:p>
        </p:txBody>
      </p:sp>
      <p:pic>
        <p:nvPicPr>
          <p:cNvPr id="20" name="Image 6" descr="preencoded.png"/>
          <p:cNvPicPr>
            <a:picLocks noChangeAspect="1"/>
          </p:cNvPicPr>
          <p:nvPr/>
        </p:nvPicPr>
        <p:blipFill>
          <a:blip r:embed="rId9"/>
          <a:stretch>
            <a:fillRect/>
          </a:stretch>
        </p:blipFill>
        <p:spPr>
          <a:xfrm>
            <a:off x="5508903" y="2898219"/>
            <a:ext cx="3612594" cy="3612594"/>
          </a:xfrm>
          <a:prstGeom prst="rect">
            <a:avLst/>
          </a:prstGeom>
        </p:spPr>
      </p:pic>
      <p:sp>
        <p:nvSpPr>
          <p:cNvPr id="21" name="Shape 12"/>
          <p:cNvSpPr/>
          <p:nvPr/>
        </p:nvSpPr>
        <p:spPr>
          <a:xfrm>
            <a:off x="7543800" y="6049328"/>
            <a:ext cx="617220" cy="617220"/>
          </a:xfrm>
          <a:prstGeom prst="roundRect">
            <a:avLst>
              <a:gd name="adj" fmla="val 1480000"/>
            </a:avLst>
          </a:prstGeom>
          <a:solidFill>
            <a:srgbClr val="0A081B"/>
          </a:solidFill>
          <a:ln w="30480">
            <a:solidFill>
              <a:srgbClr val="091231"/>
            </a:solidFill>
            <a:prstDash val="solid"/>
          </a:ln>
        </p:spPr>
        <p:txBody>
          <a:bodyPr/>
          <a:lstStyle/>
          <a:p>
            <a:endParaRPr lang="en-GB"/>
          </a:p>
        </p:txBody>
      </p:sp>
      <p:pic>
        <p:nvPicPr>
          <p:cNvPr id="22" name="Image 7" descr="preencoded.png"/>
          <p:cNvPicPr>
            <a:picLocks noChangeAspect="1"/>
          </p:cNvPicPr>
          <p:nvPr/>
        </p:nvPicPr>
        <p:blipFill>
          <a:blip r:embed="rId10"/>
          <a:stretch>
            <a:fillRect/>
          </a:stretch>
        </p:blipFill>
        <p:spPr>
          <a:xfrm>
            <a:off x="7713583" y="6184344"/>
            <a:ext cx="277654" cy="347186"/>
          </a:xfrm>
          <a:prstGeom prst="rect">
            <a:avLst/>
          </a:prstGeom>
        </p:spPr>
      </p:pic>
      <p:sp>
        <p:nvSpPr>
          <p:cNvPr id="23" name="Text 13"/>
          <p:cNvSpPr/>
          <p:nvPr/>
        </p:nvSpPr>
        <p:spPr>
          <a:xfrm>
            <a:off x="2395418" y="5302448"/>
            <a:ext cx="2743200" cy="342900"/>
          </a:xfrm>
          <a:prstGeom prst="rect">
            <a:avLst/>
          </a:prstGeom>
          <a:noFill/>
          <a:ln/>
        </p:spPr>
        <p:txBody>
          <a:bodyPr wrap="none" lIns="0" tIns="0" rIns="0" bIns="0" rtlCol="0" anchor="t"/>
          <a:lstStyle/>
          <a:p>
            <a:pPr marL="0" indent="0" algn="r">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Game Development</a:t>
            </a:r>
            <a:endParaRPr lang="en-US" sz="2150" dirty="0"/>
          </a:p>
        </p:txBody>
      </p:sp>
      <p:sp>
        <p:nvSpPr>
          <p:cNvPr id="24" name="Text 14"/>
          <p:cNvSpPr/>
          <p:nvPr/>
        </p:nvSpPr>
        <p:spPr>
          <a:xfrm>
            <a:off x="864037" y="5793462"/>
            <a:ext cx="4274582" cy="790099"/>
          </a:xfrm>
          <a:prstGeom prst="rect">
            <a:avLst/>
          </a:prstGeom>
          <a:noFill/>
          <a:ln/>
        </p:spPr>
        <p:txBody>
          <a:bodyPr wrap="square" lIns="0" tIns="0" rIns="0" bIns="0" rtlCol="0" anchor="t"/>
          <a:lstStyle/>
          <a:p>
            <a:pPr marL="0" indent="0" algn="r">
              <a:lnSpc>
                <a:spcPts val="3100"/>
              </a:lnSpc>
              <a:buNone/>
            </a:pPr>
            <a:r>
              <a:rPr lang="en-US" sz="1900" dirty="0">
                <a:solidFill>
                  <a:srgbClr val="E0E4E6"/>
                </a:solidFill>
                <a:latin typeface="Barlow" pitchFamily="34" charset="0"/>
                <a:ea typeface="Barlow" pitchFamily="34" charset="-122"/>
                <a:cs typeface="Barlow" pitchFamily="34" charset="-120"/>
              </a:rPr>
              <a:t>Libraries like Pygame enable creation of interactive games</a:t>
            </a:r>
            <a:endParaRPr lang="en-US" sz="1900" dirty="0"/>
          </a:p>
        </p:txBody>
      </p:sp>
      <p:pic>
        <p:nvPicPr>
          <p:cNvPr id="25" name="Image 8" descr="preencoded.png"/>
          <p:cNvPicPr>
            <a:picLocks noChangeAspect="1"/>
          </p:cNvPicPr>
          <p:nvPr/>
        </p:nvPicPr>
        <p:blipFill>
          <a:blip r:embed="rId11"/>
          <a:stretch>
            <a:fillRect/>
          </a:stretch>
        </p:blipFill>
        <p:spPr>
          <a:xfrm>
            <a:off x="5508903" y="2898219"/>
            <a:ext cx="3612594" cy="3612594"/>
          </a:xfrm>
          <a:prstGeom prst="rect">
            <a:avLst/>
          </a:prstGeom>
        </p:spPr>
      </p:pic>
      <p:sp>
        <p:nvSpPr>
          <p:cNvPr id="26" name="Shape 15"/>
          <p:cNvSpPr/>
          <p:nvPr/>
        </p:nvSpPr>
        <p:spPr>
          <a:xfrm>
            <a:off x="5599986" y="5417701"/>
            <a:ext cx="617220" cy="617220"/>
          </a:xfrm>
          <a:prstGeom prst="roundRect">
            <a:avLst>
              <a:gd name="adj" fmla="val 1480000"/>
            </a:avLst>
          </a:prstGeom>
          <a:solidFill>
            <a:srgbClr val="0A081B"/>
          </a:solidFill>
          <a:ln w="30480">
            <a:solidFill>
              <a:srgbClr val="16FFBB"/>
            </a:solidFill>
            <a:prstDash val="solid"/>
          </a:ln>
        </p:spPr>
        <p:txBody>
          <a:bodyPr/>
          <a:lstStyle/>
          <a:p>
            <a:endParaRPr lang="en-GB"/>
          </a:p>
        </p:txBody>
      </p:sp>
      <p:pic>
        <p:nvPicPr>
          <p:cNvPr id="27" name="Image 9" descr="preencoded.png"/>
          <p:cNvPicPr>
            <a:picLocks noChangeAspect="1"/>
          </p:cNvPicPr>
          <p:nvPr/>
        </p:nvPicPr>
        <p:blipFill>
          <a:blip r:embed="rId12"/>
          <a:stretch>
            <a:fillRect/>
          </a:stretch>
        </p:blipFill>
        <p:spPr>
          <a:xfrm>
            <a:off x="5769769" y="5552718"/>
            <a:ext cx="277654" cy="3471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545193"/>
            <a:ext cx="11573351"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Unveiling Python: Installation and First Script</a:t>
            </a:r>
            <a:endParaRPr lang="en-US" sz="4300" dirty="0"/>
          </a:p>
        </p:txBody>
      </p:sp>
      <p:sp>
        <p:nvSpPr>
          <p:cNvPr id="3" name="Text 1"/>
          <p:cNvSpPr/>
          <p:nvPr/>
        </p:nvSpPr>
        <p:spPr>
          <a:xfrm>
            <a:off x="864037" y="284809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What is Python?</a:t>
            </a:r>
            <a:endParaRPr lang="en-US" sz="2150" dirty="0"/>
          </a:p>
        </p:txBody>
      </p:sp>
      <p:sp>
        <p:nvSpPr>
          <p:cNvPr id="4" name="Text 2"/>
          <p:cNvSpPr/>
          <p:nvPr/>
        </p:nvSpPr>
        <p:spPr>
          <a:xfrm>
            <a:off x="864037" y="3437811"/>
            <a:ext cx="3898821"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Python is a high-level, versatile language known for its readability and simplicity, making it perfect for beginners.</a:t>
            </a:r>
            <a:endParaRPr lang="en-US" sz="1900" dirty="0"/>
          </a:p>
        </p:txBody>
      </p:sp>
      <p:sp>
        <p:nvSpPr>
          <p:cNvPr id="5" name="Text 3"/>
          <p:cNvSpPr/>
          <p:nvPr/>
        </p:nvSpPr>
        <p:spPr>
          <a:xfrm>
            <a:off x="864037" y="5240179"/>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Easy to learn</a:t>
            </a:r>
            <a:endParaRPr lang="en-US" sz="1900" dirty="0"/>
          </a:p>
        </p:txBody>
      </p:sp>
      <p:sp>
        <p:nvSpPr>
          <p:cNvPr id="6" name="Text 4"/>
          <p:cNvSpPr/>
          <p:nvPr/>
        </p:nvSpPr>
        <p:spPr>
          <a:xfrm>
            <a:off x="864037" y="572154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Wide range of applications</a:t>
            </a:r>
            <a:endParaRPr lang="en-US" sz="1900" dirty="0"/>
          </a:p>
        </p:txBody>
      </p:sp>
      <p:sp>
        <p:nvSpPr>
          <p:cNvPr id="7" name="Text 5"/>
          <p:cNvSpPr/>
          <p:nvPr/>
        </p:nvSpPr>
        <p:spPr>
          <a:xfrm>
            <a:off x="864037" y="620291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Large community support</a:t>
            </a:r>
            <a:endParaRPr lang="en-US" sz="1900" dirty="0"/>
          </a:p>
        </p:txBody>
      </p:sp>
      <p:sp>
        <p:nvSpPr>
          <p:cNvPr id="8" name="Text 6"/>
          <p:cNvSpPr/>
          <p:nvPr/>
        </p:nvSpPr>
        <p:spPr>
          <a:xfrm>
            <a:off x="5372695" y="2848094"/>
            <a:ext cx="2816304"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Installation and Setup</a:t>
            </a:r>
            <a:endParaRPr lang="en-US" sz="2150" dirty="0"/>
          </a:p>
        </p:txBody>
      </p:sp>
      <p:sp>
        <p:nvSpPr>
          <p:cNvPr id="9" name="Text 7"/>
          <p:cNvSpPr/>
          <p:nvPr/>
        </p:nvSpPr>
        <p:spPr>
          <a:xfrm>
            <a:off x="5372695" y="3437811"/>
            <a:ext cx="3898821"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Install Python from the official website or use online IDEs like Replit for a hassle-free setup.</a:t>
            </a:r>
            <a:endParaRPr lang="en-US" sz="1900" dirty="0"/>
          </a:p>
        </p:txBody>
      </p:sp>
      <p:sp>
        <p:nvSpPr>
          <p:cNvPr id="10" name="Text 8"/>
          <p:cNvSpPr/>
          <p:nvPr/>
        </p:nvSpPr>
        <p:spPr>
          <a:xfrm>
            <a:off x="5372695" y="4845129"/>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Download Python</a:t>
            </a:r>
            <a:endParaRPr lang="en-US" sz="1900" dirty="0"/>
          </a:p>
        </p:txBody>
      </p:sp>
      <p:sp>
        <p:nvSpPr>
          <p:cNvPr id="11" name="Text 9"/>
          <p:cNvSpPr/>
          <p:nvPr/>
        </p:nvSpPr>
        <p:spPr>
          <a:xfrm>
            <a:off x="5372695" y="5326499"/>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Choose an IDE</a:t>
            </a:r>
            <a:endParaRPr lang="en-US" sz="1900" dirty="0"/>
          </a:p>
        </p:txBody>
      </p:sp>
      <p:sp>
        <p:nvSpPr>
          <p:cNvPr id="12" name="Text 10"/>
          <p:cNvSpPr/>
          <p:nvPr/>
        </p:nvSpPr>
        <p:spPr>
          <a:xfrm>
            <a:off x="5372695" y="5807869"/>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Verify installation</a:t>
            </a:r>
            <a:endParaRPr lang="en-US" sz="1900" dirty="0"/>
          </a:p>
        </p:txBody>
      </p:sp>
      <p:sp>
        <p:nvSpPr>
          <p:cNvPr id="13" name="Text 11"/>
          <p:cNvSpPr/>
          <p:nvPr/>
        </p:nvSpPr>
        <p:spPr>
          <a:xfrm>
            <a:off x="9881354" y="284809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Your First Script</a:t>
            </a:r>
            <a:endParaRPr lang="en-US" sz="2150" dirty="0"/>
          </a:p>
        </p:txBody>
      </p:sp>
      <p:sp>
        <p:nvSpPr>
          <p:cNvPr id="14" name="Text 12"/>
          <p:cNvSpPr/>
          <p:nvPr/>
        </p:nvSpPr>
        <p:spPr>
          <a:xfrm>
            <a:off x="9881354" y="3437811"/>
            <a:ext cx="3898821"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Write your first Python script using </a:t>
            </a:r>
            <a:r>
              <a:rPr lang="en-US" sz="1900" b="1" dirty="0">
                <a:solidFill>
                  <a:srgbClr val="E0E4E6"/>
                </a:solidFill>
                <a:latin typeface="Barlow" pitchFamily="34" charset="0"/>
                <a:ea typeface="Barlow" pitchFamily="34" charset="-122"/>
                <a:cs typeface="Barlow" pitchFamily="34" charset="-120"/>
              </a:rPr>
              <a:t>print("Hello, world!")</a:t>
            </a:r>
            <a:r>
              <a:rPr lang="en-US" sz="1900" dirty="0">
                <a:solidFill>
                  <a:srgbClr val="E0E4E6"/>
                </a:solidFill>
                <a:latin typeface="Barlow" pitchFamily="34" charset="0"/>
                <a:ea typeface="Barlow" pitchFamily="34" charset="-122"/>
                <a:cs typeface="Barlow" pitchFamily="34" charset="-120"/>
              </a:rPr>
              <a:t> to display a friendly greeting.</a:t>
            </a:r>
            <a:endParaRPr lang="en-US" sz="1900" dirty="0"/>
          </a:p>
        </p:txBody>
      </p:sp>
      <p:sp>
        <p:nvSpPr>
          <p:cNvPr id="15" name="Text 13"/>
          <p:cNvSpPr/>
          <p:nvPr/>
        </p:nvSpPr>
        <p:spPr>
          <a:xfrm>
            <a:off x="9881354" y="4845129"/>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Open your editor</a:t>
            </a:r>
            <a:endParaRPr lang="en-US" sz="1900" dirty="0"/>
          </a:p>
        </p:txBody>
      </p:sp>
      <p:sp>
        <p:nvSpPr>
          <p:cNvPr id="16" name="Text 14"/>
          <p:cNvSpPr/>
          <p:nvPr/>
        </p:nvSpPr>
        <p:spPr>
          <a:xfrm>
            <a:off x="9881354" y="5326499"/>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Write the code</a:t>
            </a:r>
            <a:endParaRPr lang="en-US" sz="1900" dirty="0"/>
          </a:p>
        </p:txBody>
      </p:sp>
      <p:sp>
        <p:nvSpPr>
          <p:cNvPr id="17" name="Text 15"/>
          <p:cNvSpPr/>
          <p:nvPr/>
        </p:nvSpPr>
        <p:spPr>
          <a:xfrm>
            <a:off x="9881354" y="5807869"/>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Run the script</a:t>
            </a:r>
            <a:endParaRPr lang="en-US" sz="1900" dirty="0"/>
          </a:p>
        </p:txBody>
      </p:sp>
    </p:spTree>
    <p:extLst>
      <p:ext uri="{BB962C8B-B14F-4D97-AF65-F5344CB8AC3E}">
        <p14:creationId xmlns:p14="http://schemas.microsoft.com/office/powerpoint/2010/main" val="157174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00588"/>
          </a:xfrm>
          <a:prstGeom prst="rect">
            <a:avLst/>
          </a:prstGeom>
        </p:spPr>
      </p:pic>
      <p:sp>
        <p:nvSpPr>
          <p:cNvPr id="3" name="Text 0"/>
          <p:cNvSpPr/>
          <p:nvPr/>
        </p:nvSpPr>
        <p:spPr>
          <a:xfrm>
            <a:off x="784146" y="3535680"/>
            <a:ext cx="6140172" cy="622340"/>
          </a:xfrm>
          <a:prstGeom prst="rect">
            <a:avLst/>
          </a:prstGeom>
          <a:noFill/>
          <a:ln/>
        </p:spPr>
        <p:txBody>
          <a:bodyPr wrap="none" lIns="0" tIns="0" rIns="0" bIns="0" rtlCol="0" anchor="t"/>
          <a:lstStyle/>
          <a:p>
            <a:pPr marL="0" indent="0" algn="l">
              <a:lnSpc>
                <a:spcPts val="4900"/>
              </a:lnSpc>
              <a:buNone/>
            </a:pPr>
            <a:r>
              <a:rPr lang="en-US" sz="3900" b="1" dirty="0">
                <a:solidFill>
                  <a:srgbClr val="F0FCFF"/>
                </a:solidFill>
                <a:latin typeface="Spline Sans Bold" pitchFamily="34" charset="0"/>
                <a:ea typeface="Spline Sans Bold" pitchFamily="34" charset="-122"/>
                <a:cs typeface="Spline Sans Bold" pitchFamily="34" charset="-120"/>
              </a:rPr>
              <a:t>Your First Python Program</a:t>
            </a:r>
            <a:endParaRPr lang="en-US" sz="3900" dirty="0"/>
          </a:p>
        </p:txBody>
      </p:sp>
      <p:sp>
        <p:nvSpPr>
          <p:cNvPr id="4" name="Shape 1"/>
          <p:cNvSpPr/>
          <p:nvPr/>
        </p:nvSpPr>
        <p:spPr>
          <a:xfrm>
            <a:off x="784146" y="4494014"/>
            <a:ext cx="4204692" cy="3000494"/>
          </a:xfrm>
          <a:prstGeom prst="roundRect">
            <a:avLst>
              <a:gd name="adj" fmla="val 11201"/>
            </a:avLst>
          </a:prstGeom>
          <a:solidFill>
            <a:srgbClr val="0A081B"/>
          </a:solidFill>
          <a:ln w="22860">
            <a:solidFill>
              <a:srgbClr val="16FFBB"/>
            </a:solidFill>
            <a:prstDash val="solid"/>
          </a:ln>
        </p:spPr>
        <p:txBody>
          <a:bodyPr/>
          <a:lstStyle/>
          <a:p>
            <a:endParaRPr lang="en-GB"/>
          </a:p>
        </p:txBody>
      </p:sp>
      <p:sp>
        <p:nvSpPr>
          <p:cNvPr id="5" name="Text 2"/>
          <p:cNvSpPr/>
          <p:nvPr/>
        </p:nvSpPr>
        <p:spPr>
          <a:xfrm>
            <a:off x="1030962" y="4740831"/>
            <a:ext cx="2489359" cy="311110"/>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Hello World Example</a:t>
            </a:r>
            <a:endParaRPr lang="en-US" sz="1950" dirty="0"/>
          </a:p>
        </p:txBody>
      </p:sp>
      <p:sp>
        <p:nvSpPr>
          <p:cNvPr id="6" name="Text 3"/>
          <p:cNvSpPr/>
          <p:nvPr/>
        </p:nvSpPr>
        <p:spPr>
          <a:xfrm>
            <a:off x="1030962" y="5186363"/>
            <a:ext cx="3711059" cy="1075492"/>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The traditional first program in any language is printing "Hello, World!" In Python, this is remarkably simple:</a:t>
            </a:r>
            <a:endParaRPr lang="en-US" sz="1750" dirty="0"/>
          </a:p>
        </p:txBody>
      </p:sp>
      <p:sp>
        <p:nvSpPr>
          <p:cNvPr id="7" name="Text 4"/>
          <p:cNvSpPr/>
          <p:nvPr/>
        </p:nvSpPr>
        <p:spPr>
          <a:xfrm>
            <a:off x="1030962" y="6396276"/>
            <a:ext cx="3711059" cy="358497"/>
          </a:xfrm>
          <a:prstGeom prst="rect">
            <a:avLst/>
          </a:prstGeom>
          <a:noFill/>
          <a:ln/>
        </p:spPr>
        <p:txBody>
          <a:bodyPr wrap="none" lIns="0" tIns="0" rIns="0" bIns="0" rtlCol="0" anchor="t"/>
          <a:lstStyle/>
          <a:p>
            <a:pPr marL="0" indent="0" algn="l">
              <a:lnSpc>
                <a:spcPts val="2800"/>
              </a:lnSpc>
              <a:buNone/>
            </a:pPr>
            <a:r>
              <a:rPr lang="en-US" sz="1750" b="1" dirty="0">
                <a:solidFill>
                  <a:srgbClr val="E0E4E6"/>
                </a:solidFill>
                <a:latin typeface="Barlow" pitchFamily="34" charset="0"/>
                <a:ea typeface="Barlow" pitchFamily="34" charset="-122"/>
                <a:cs typeface="Barlow" pitchFamily="34" charset="-120"/>
              </a:rPr>
              <a:t>print("Hello, world!")</a:t>
            </a:r>
            <a:endParaRPr lang="en-US" sz="1750" dirty="0"/>
          </a:p>
        </p:txBody>
      </p:sp>
      <p:sp>
        <p:nvSpPr>
          <p:cNvPr id="8" name="Shape 5"/>
          <p:cNvSpPr/>
          <p:nvPr/>
        </p:nvSpPr>
        <p:spPr>
          <a:xfrm>
            <a:off x="5212794" y="4494014"/>
            <a:ext cx="4204692" cy="3000494"/>
          </a:xfrm>
          <a:prstGeom prst="roundRect">
            <a:avLst>
              <a:gd name="adj" fmla="val 11201"/>
            </a:avLst>
          </a:prstGeom>
          <a:solidFill>
            <a:srgbClr val="0A081B"/>
          </a:solidFill>
          <a:ln w="22860">
            <a:solidFill>
              <a:srgbClr val="29DDDA"/>
            </a:solidFill>
            <a:prstDash val="solid"/>
          </a:ln>
        </p:spPr>
        <p:txBody>
          <a:bodyPr/>
          <a:lstStyle/>
          <a:p>
            <a:endParaRPr lang="en-GB"/>
          </a:p>
        </p:txBody>
      </p:sp>
      <p:sp>
        <p:nvSpPr>
          <p:cNvPr id="9" name="Text 6"/>
          <p:cNvSpPr/>
          <p:nvPr/>
        </p:nvSpPr>
        <p:spPr>
          <a:xfrm>
            <a:off x="5459611" y="4740831"/>
            <a:ext cx="3323273" cy="311110"/>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Python Syntax &amp; Indentation</a:t>
            </a:r>
            <a:endParaRPr lang="en-US" sz="1950" dirty="0"/>
          </a:p>
        </p:txBody>
      </p:sp>
      <p:sp>
        <p:nvSpPr>
          <p:cNvPr id="10" name="Text 7"/>
          <p:cNvSpPr/>
          <p:nvPr/>
        </p:nvSpPr>
        <p:spPr>
          <a:xfrm>
            <a:off x="5459611" y="5186363"/>
            <a:ext cx="3711059" cy="1075492"/>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Unlike other languages that use braces {}, Python uses whitespace indentation to define code blocks:</a:t>
            </a:r>
            <a:endParaRPr lang="en-US" sz="1750" dirty="0"/>
          </a:p>
        </p:txBody>
      </p:sp>
      <p:sp>
        <p:nvSpPr>
          <p:cNvPr id="11" name="Text 8"/>
          <p:cNvSpPr/>
          <p:nvPr/>
        </p:nvSpPr>
        <p:spPr>
          <a:xfrm>
            <a:off x="5459611" y="6396276"/>
            <a:ext cx="3711059" cy="358497"/>
          </a:xfrm>
          <a:prstGeom prst="rect">
            <a:avLst/>
          </a:prstGeom>
          <a:noFill/>
          <a:ln/>
        </p:spPr>
        <p:txBody>
          <a:bodyPr wrap="none" lIns="0" tIns="0" rIns="0" bIns="0" rtlCol="0" anchor="t"/>
          <a:lstStyle/>
          <a:p>
            <a:pPr marL="0" indent="0" algn="l">
              <a:lnSpc>
                <a:spcPts val="2800"/>
              </a:lnSpc>
              <a:buNone/>
            </a:pPr>
            <a:r>
              <a:rPr lang="en-US" sz="1750" b="1" dirty="0">
                <a:solidFill>
                  <a:srgbClr val="E0E4E6"/>
                </a:solidFill>
                <a:latin typeface="Barlow" pitchFamily="34" charset="0"/>
                <a:ea typeface="Barlow" pitchFamily="34" charset="-122"/>
                <a:cs typeface="Barlow" pitchFamily="34" charset="-120"/>
              </a:rPr>
              <a:t>if 5 &gt; 2:</a:t>
            </a:r>
            <a:endParaRPr lang="en-US" sz="1750" dirty="0"/>
          </a:p>
        </p:txBody>
      </p:sp>
      <p:sp>
        <p:nvSpPr>
          <p:cNvPr id="12" name="Text 9"/>
          <p:cNvSpPr/>
          <p:nvPr/>
        </p:nvSpPr>
        <p:spPr>
          <a:xfrm>
            <a:off x="5459611" y="6889194"/>
            <a:ext cx="3711059" cy="358497"/>
          </a:xfrm>
          <a:prstGeom prst="rect">
            <a:avLst/>
          </a:prstGeom>
          <a:noFill/>
          <a:ln/>
        </p:spPr>
        <p:txBody>
          <a:bodyPr wrap="none" lIns="0" tIns="0" rIns="0" bIns="0" rtlCol="0" anchor="t"/>
          <a:lstStyle/>
          <a:p>
            <a:pPr marL="0" indent="0" algn="l">
              <a:lnSpc>
                <a:spcPts val="2800"/>
              </a:lnSpc>
              <a:buNone/>
            </a:pPr>
            <a:r>
              <a:rPr lang="en-US" sz="1750" b="1" dirty="0">
                <a:solidFill>
                  <a:srgbClr val="E0E4E6"/>
                </a:solidFill>
                <a:latin typeface="Barlow" pitchFamily="34" charset="0"/>
                <a:ea typeface="Barlow" pitchFamily="34" charset="-122"/>
                <a:cs typeface="Barlow" pitchFamily="34" charset="-120"/>
              </a:rPr>
              <a:t>print("Five is greater than two!")</a:t>
            </a:r>
            <a:endParaRPr lang="en-US" sz="1750" dirty="0"/>
          </a:p>
        </p:txBody>
      </p:sp>
      <p:sp>
        <p:nvSpPr>
          <p:cNvPr id="13" name="Shape 10"/>
          <p:cNvSpPr/>
          <p:nvPr/>
        </p:nvSpPr>
        <p:spPr>
          <a:xfrm>
            <a:off x="9641443" y="4494014"/>
            <a:ext cx="4204692" cy="3000494"/>
          </a:xfrm>
          <a:prstGeom prst="roundRect">
            <a:avLst>
              <a:gd name="adj" fmla="val 11201"/>
            </a:avLst>
          </a:prstGeom>
          <a:solidFill>
            <a:srgbClr val="0A081B"/>
          </a:solidFill>
          <a:ln w="22860">
            <a:solidFill>
              <a:srgbClr val="37A7E7"/>
            </a:solidFill>
            <a:prstDash val="solid"/>
          </a:ln>
        </p:spPr>
        <p:txBody>
          <a:bodyPr/>
          <a:lstStyle/>
          <a:p>
            <a:endParaRPr lang="en-GB"/>
          </a:p>
        </p:txBody>
      </p:sp>
      <p:sp>
        <p:nvSpPr>
          <p:cNvPr id="14" name="Text 11"/>
          <p:cNvSpPr/>
          <p:nvPr/>
        </p:nvSpPr>
        <p:spPr>
          <a:xfrm>
            <a:off x="9888260" y="4740831"/>
            <a:ext cx="2489359" cy="311110"/>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Running Your Code</a:t>
            </a:r>
            <a:endParaRPr lang="en-US" sz="1950" dirty="0"/>
          </a:p>
        </p:txBody>
      </p:sp>
      <p:sp>
        <p:nvSpPr>
          <p:cNvPr id="15" name="Text 12"/>
          <p:cNvSpPr/>
          <p:nvPr/>
        </p:nvSpPr>
        <p:spPr>
          <a:xfrm>
            <a:off x="9888260" y="5186363"/>
            <a:ext cx="3711059" cy="1433989"/>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Python programs can be run from the command line, integrated development environments (IDEs), or notebooks like Jupyter.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921782"/>
            <a:ext cx="6415564"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Variables and Data Types</a:t>
            </a:r>
            <a:endParaRPr lang="en-US" sz="4300" dirty="0"/>
          </a:p>
        </p:txBody>
      </p:sp>
      <p:sp>
        <p:nvSpPr>
          <p:cNvPr id="3" name="Text 1"/>
          <p:cNvSpPr/>
          <p:nvPr/>
        </p:nvSpPr>
        <p:spPr>
          <a:xfrm>
            <a:off x="864037" y="222468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What Are Variables?</a:t>
            </a:r>
            <a:endParaRPr lang="en-US" sz="2150" dirty="0"/>
          </a:p>
        </p:txBody>
      </p:sp>
      <p:sp>
        <p:nvSpPr>
          <p:cNvPr id="4" name="Text 2"/>
          <p:cNvSpPr/>
          <p:nvPr/>
        </p:nvSpPr>
        <p:spPr>
          <a:xfrm>
            <a:off x="864037" y="2814399"/>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Variables are containers that store data. Python is dynamically typed, meaning you don't need to declare the type of variable; it figures that out automatically.</a:t>
            </a:r>
            <a:endParaRPr lang="en-US" sz="1900" dirty="0"/>
          </a:p>
        </p:txBody>
      </p:sp>
      <p:sp>
        <p:nvSpPr>
          <p:cNvPr id="5" name="Text 3"/>
          <p:cNvSpPr/>
          <p:nvPr/>
        </p:nvSpPr>
        <p:spPr>
          <a:xfrm>
            <a:off x="864037" y="4221718"/>
            <a:ext cx="6150054" cy="395049"/>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Example:</a:t>
            </a:r>
            <a:endParaRPr lang="en-US" sz="1900" dirty="0"/>
          </a:p>
        </p:txBody>
      </p:sp>
      <p:sp>
        <p:nvSpPr>
          <p:cNvPr id="6" name="Text 4"/>
          <p:cNvSpPr/>
          <p:nvPr/>
        </p:nvSpPr>
        <p:spPr>
          <a:xfrm>
            <a:off x="864037" y="4838938"/>
            <a:ext cx="6150054"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name = "Conquerant"</a:t>
            </a:r>
            <a:endParaRPr lang="en-US" sz="1900" dirty="0"/>
          </a:p>
        </p:txBody>
      </p:sp>
      <p:sp>
        <p:nvSpPr>
          <p:cNvPr id="7" name="Text 5"/>
          <p:cNvSpPr/>
          <p:nvPr/>
        </p:nvSpPr>
        <p:spPr>
          <a:xfrm>
            <a:off x="864037" y="5456158"/>
            <a:ext cx="6150054"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age = 21</a:t>
            </a:r>
            <a:endParaRPr lang="en-US" sz="1900" dirty="0"/>
          </a:p>
        </p:txBody>
      </p:sp>
      <p:sp>
        <p:nvSpPr>
          <p:cNvPr id="8" name="Text 6"/>
          <p:cNvSpPr/>
          <p:nvPr/>
        </p:nvSpPr>
        <p:spPr>
          <a:xfrm>
            <a:off x="864037" y="6073378"/>
            <a:ext cx="6150054"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price = 21.00</a:t>
            </a:r>
            <a:endParaRPr lang="en-US" sz="1900" dirty="0"/>
          </a:p>
        </p:txBody>
      </p:sp>
      <p:sp>
        <p:nvSpPr>
          <p:cNvPr id="9" name="Text 7"/>
          <p:cNvSpPr/>
          <p:nvPr/>
        </p:nvSpPr>
        <p:spPr>
          <a:xfrm>
            <a:off x="864037" y="6690598"/>
            <a:ext cx="6150054"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is_student = True</a:t>
            </a:r>
            <a:endParaRPr lang="en-US" sz="1900" dirty="0"/>
          </a:p>
        </p:txBody>
      </p:sp>
      <p:sp>
        <p:nvSpPr>
          <p:cNvPr id="10" name="Text 8"/>
          <p:cNvSpPr/>
          <p:nvPr/>
        </p:nvSpPr>
        <p:spPr>
          <a:xfrm>
            <a:off x="7623929" y="222468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Common Data Types</a:t>
            </a:r>
            <a:endParaRPr lang="en-US" sz="2150" dirty="0"/>
          </a:p>
        </p:txBody>
      </p:sp>
      <p:sp>
        <p:nvSpPr>
          <p:cNvPr id="11" name="Text 9"/>
          <p:cNvSpPr/>
          <p:nvPr/>
        </p:nvSpPr>
        <p:spPr>
          <a:xfrm>
            <a:off x="7623929" y="281439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int</a:t>
            </a:r>
            <a:r>
              <a:rPr lang="en-US" sz="1900" dirty="0">
                <a:solidFill>
                  <a:srgbClr val="E0E4E6"/>
                </a:solidFill>
                <a:latin typeface="Barlow" pitchFamily="34" charset="0"/>
                <a:ea typeface="Barlow" pitchFamily="34" charset="-122"/>
                <a:cs typeface="Barlow" pitchFamily="34" charset="-120"/>
              </a:rPr>
              <a:t> - Integers (whole numbers)</a:t>
            </a:r>
            <a:endParaRPr lang="en-US" sz="1900" dirty="0"/>
          </a:p>
        </p:txBody>
      </p:sp>
      <p:sp>
        <p:nvSpPr>
          <p:cNvPr id="12" name="Text 10"/>
          <p:cNvSpPr/>
          <p:nvPr/>
        </p:nvSpPr>
        <p:spPr>
          <a:xfrm>
            <a:off x="7623929" y="329576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float</a:t>
            </a:r>
            <a:r>
              <a:rPr lang="en-US" sz="1900" dirty="0">
                <a:solidFill>
                  <a:srgbClr val="E0E4E6"/>
                </a:solidFill>
                <a:latin typeface="Barlow" pitchFamily="34" charset="0"/>
                <a:ea typeface="Barlow" pitchFamily="34" charset="-122"/>
                <a:cs typeface="Barlow" pitchFamily="34" charset="-120"/>
              </a:rPr>
              <a:t> - Decimal numbers</a:t>
            </a:r>
            <a:endParaRPr lang="en-US" sz="1900" dirty="0"/>
          </a:p>
        </p:txBody>
      </p:sp>
      <p:sp>
        <p:nvSpPr>
          <p:cNvPr id="13" name="Text 11"/>
          <p:cNvSpPr/>
          <p:nvPr/>
        </p:nvSpPr>
        <p:spPr>
          <a:xfrm>
            <a:off x="7623929" y="377713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str</a:t>
            </a:r>
            <a:r>
              <a:rPr lang="en-US" sz="1900" dirty="0">
                <a:solidFill>
                  <a:srgbClr val="E0E4E6"/>
                </a:solidFill>
                <a:latin typeface="Barlow" pitchFamily="34" charset="0"/>
                <a:ea typeface="Barlow" pitchFamily="34" charset="-122"/>
                <a:cs typeface="Barlow" pitchFamily="34" charset="-120"/>
              </a:rPr>
              <a:t> - Text strings</a:t>
            </a:r>
            <a:endParaRPr lang="en-US" sz="1900" dirty="0"/>
          </a:p>
        </p:txBody>
      </p:sp>
      <p:sp>
        <p:nvSpPr>
          <p:cNvPr id="14" name="Text 12"/>
          <p:cNvSpPr/>
          <p:nvPr/>
        </p:nvSpPr>
        <p:spPr>
          <a:xfrm>
            <a:off x="7623929" y="425850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bool</a:t>
            </a:r>
            <a:r>
              <a:rPr lang="en-US" sz="1900" dirty="0">
                <a:solidFill>
                  <a:srgbClr val="E0E4E6"/>
                </a:solidFill>
                <a:latin typeface="Barlow" pitchFamily="34" charset="0"/>
                <a:ea typeface="Barlow" pitchFamily="34" charset="-122"/>
                <a:cs typeface="Barlow" pitchFamily="34" charset="-120"/>
              </a:rPr>
              <a:t> - Boolean values (True/False)</a:t>
            </a:r>
            <a:endParaRPr lang="en-US" sz="1900" dirty="0"/>
          </a:p>
        </p:txBody>
      </p:sp>
      <p:sp>
        <p:nvSpPr>
          <p:cNvPr id="15" name="Text 13"/>
          <p:cNvSpPr/>
          <p:nvPr/>
        </p:nvSpPr>
        <p:spPr>
          <a:xfrm>
            <a:off x="7623929" y="473987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list</a:t>
            </a:r>
            <a:r>
              <a:rPr lang="en-US" sz="1900" dirty="0">
                <a:solidFill>
                  <a:srgbClr val="E0E4E6"/>
                </a:solidFill>
                <a:latin typeface="Barlow" pitchFamily="34" charset="0"/>
                <a:ea typeface="Barlow" pitchFamily="34" charset="-122"/>
                <a:cs typeface="Barlow" pitchFamily="34" charset="-120"/>
              </a:rPr>
              <a:t> - Ordered collections</a:t>
            </a:r>
            <a:endParaRPr lang="en-US" sz="1900" dirty="0"/>
          </a:p>
        </p:txBody>
      </p:sp>
      <p:sp>
        <p:nvSpPr>
          <p:cNvPr id="16" name="Text 14"/>
          <p:cNvSpPr/>
          <p:nvPr/>
        </p:nvSpPr>
        <p:spPr>
          <a:xfrm>
            <a:off x="7623929" y="522124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dict</a:t>
            </a:r>
            <a:r>
              <a:rPr lang="en-US" sz="1900" dirty="0">
                <a:solidFill>
                  <a:srgbClr val="E0E4E6"/>
                </a:solidFill>
                <a:latin typeface="Barlow" pitchFamily="34" charset="0"/>
                <a:ea typeface="Barlow" pitchFamily="34" charset="-122"/>
                <a:cs typeface="Barlow" pitchFamily="34" charset="-120"/>
              </a:rPr>
              <a:t> - Key-value pairs</a:t>
            </a:r>
            <a:endParaRPr lang="en-US" sz="1900" dirty="0"/>
          </a:p>
        </p:txBody>
      </p:sp>
      <p:sp>
        <p:nvSpPr>
          <p:cNvPr id="17" name="Text 15"/>
          <p:cNvSpPr/>
          <p:nvPr/>
        </p:nvSpPr>
        <p:spPr>
          <a:xfrm>
            <a:off x="7623929" y="570261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tuple</a:t>
            </a:r>
            <a:r>
              <a:rPr lang="en-US" sz="1900" dirty="0">
                <a:solidFill>
                  <a:srgbClr val="E0E4E6"/>
                </a:solidFill>
                <a:latin typeface="Barlow" pitchFamily="34" charset="0"/>
                <a:ea typeface="Barlow" pitchFamily="34" charset="-122"/>
                <a:cs typeface="Barlow" pitchFamily="34" charset="-120"/>
              </a:rPr>
              <a:t> - Immutable sequences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458"/>
          </a:xfrm>
          <a:prstGeom prst="rect">
            <a:avLst/>
          </a:prstGeom>
        </p:spPr>
      </p:pic>
      <p:sp>
        <p:nvSpPr>
          <p:cNvPr id="3" name="Text 0"/>
          <p:cNvSpPr/>
          <p:nvPr/>
        </p:nvSpPr>
        <p:spPr>
          <a:xfrm>
            <a:off x="655677" y="515183"/>
            <a:ext cx="5101114" cy="520422"/>
          </a:xfrm>
          <a:prstGeom prst="rect">
            <a:avLst/>
          </a:prstGeom>
          <a:noFill/>
          <a:ln/>
        </p:spPr>
        <p:txBody>
          <a:bodyPr wrap="none" lIns="0" tIns="0" rIns="0" bIns="0" rtlCol="0" anchor="t"/>
          <a:lstStyle/>
          <a:p>
            <a:pPr marL="0" indent="0" algn="l">
              <a:lnSpc>
                <a:spcPts val="4050"/>
              </a:lnSpc>
              <a:buNone/>
            </a:pPr>
            <a:r>
              <a:rPr lang="en-US" sz="3250" b="1" dirty="0">
                <a:solidFill>
                  <a:srgbClr val="F0FCFF"/>
                </a:solidFill>
                <a:latin typeface="Spline Sans Bold" pitchFamily="34" charset="0"/>
                <a:ea typeface="Spline Sans Bold" pitchFamily="34" charset="-122"/>
                <a:cs typeface="Spline Sans Bold" pitchFamily="34" charset="-120"/>
              </a:rPr>
              <a:t>Type Conversion (Casting)</a:t>
            </a:r>
            <a:endParaRPr lang="en-US" sz="3250" dirty="0"/>
          </a:p>
        </p:txBody>
      </p:sp>
      <p:sp>
        <p:nvSpPr>
          <p:cNvPr id="4" name="Shape 1"/>
          <p:cNvSpPr/>
          <p:nvPr/>
        </p:nvSpPr>
        <p:spPr>
          <a:xfrm>
            <a:off x="866418" y="1316593"/>
            <a:ext cx="22860" cy="6400681"/>
          </a:xfrm>
          <a:prstGeom prst="roundRect">
            <a:avLst>
              <a:gd name="adj" fmla="val 1229336"/>
            </a:avLst>
          </a:prstGeom>
          <a:solidFill>
            <a:srgbClr val="FFFFFF">
              <a:alpha val="24000"/>
            </a:srgbClr>
          </a:solidFill>
          <a:ln/>
        </p:spPr>
        <p:txBody>
          <a:bodyPr/>
          <a:lstStyle/>
          <a:p>
            <a:endParaRPr lang="en-GB"/>
          </a:p>
        </p:txBody>
      </p:sp>
      <p:sp>
        <p:nvSpPr>
          <p:cNvPr id="5" name="Shape 2"/>
          <p:cNvSpPr/>
          <p:nvPr/>
        </p:nvSpPr>
        <p:spPr>
          <a:xfrm>
            <a:off x="1054298" y="1726644"/>
            <a:ext cx="561975" cy="22860"/>
          </a:xfrm>
          <a:prstGeom prst="roundRect">
            <a:avLst>
              <a:gd name="adj" fmla="val 1229336"/>
            </a:avLst>
          </a:prstGeom>
          <a:solidFill>
            <a:srgbClr val="16FFBB"/>
          </a:solidFill>
          <a:ln/>
        </p:spPr>
        <p:txBody>
          <a:bodyPr/>
          <a:lstStyle/>
          <a:p>
            <a:endParaRPr lang="en-GB"/>
          </a:p>
        </p:txBody>
      </p:sp>
      <p:sp>
        <p:nvSpPr>
          <p:cNvPr id="6" name="Shape 3"/>
          <p:cNvSpPr/>
          <p:nvPr/>
        </p:nvSpPr>
        <p:spPr>
          <a:xfrm>
            <a:off x="655677" y="1527334"/>
            <a:ext cx="421481" cy="421481"/>
          </a:xfrm>
          <a:prstGeom prst="roundRect">
            <a:avLst>
              <a:gd name="adj" fmla="val 66676"/>
            </a:avLst>
          </a:prstGeom>
          <a:solidFill>
            <a:srgbClr val="0A081B"/>
          </a:solidFill>
          <a:ln w="22860">
            <a:solidFill>
              <a:srgbClr val="16FFBB"/>
            </a:solidFill>
            <a:prstDash val="solid"/>
          </a:ln>
        </p:spPr>
        <p:txBody>
          <a:bodyPr/>
          <a:lstStyle/>
          <a:p>
            <a:endParaRPr lang="en-GB"/>
          </a:p>
        </p:txBody>
      </p:sp>
      <p:pic>
        <p:nvPicPr>
          <p:cNvPr id="7" name="Image 1" descr="preencoded.png"/>
          <p:cNvPicPr>
            <a:picLocks noChangeAspect="1"/>
          </p:cNvPicPr>
          <p:nvPr/>
        </p:nvPicPr>
        <p:blipFill>
          <a:blip r:embed="rId4"/>
          <a:stretch>
            <a:fillRect/>
          </a:stretch>
        </p:blipFill>
        <p:spPr>
          <a:xfrm>
            <a:off x="741521" y="1581983"/>
            <a:ext cx="249793" cy="312182"/>
          </a:xfrm>
          <a:prstGeom prst="rect">
            <a:avLst/>
          </a:prstGeom>
        </p:spPr>
      </p:pic>
      <p:sp>
        <p:nvSpPr>
          <p:cNvPr id="8" name="Text 4"/>
          <p:cNvSpPr/>
          <p:nvPr/>
        </p:nvSpPr>
        <p:spPr>
          <a:xfrm>
            <a:off x="1803202" y="1503878"/>
            <a:ext cx="2081570" cy="260152"/>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Integer Conversion</a:t>
            </a:r>
            <a:endParaRPr lang="en-US" sz="1600" dirty="0"/>
          </a:p>
        </p:txBody>
      </p:sp>
      <p:sp>
        <p:nvSpPr>
          <p:cNvPr id="9" name="Text 5"/>
          <p:cNvSpPr/>
          <p:nvPr/>
        </p:nvSpPr>
        <p:spPr>
          <a:xfrm>
            <a:off x="1803202" y="1876425"/>
            <a:ext cx="6685121" cy="29979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x = int(1) # x will be 1</a:t>
            </a:r>
            <a:endParaRPr lang="en-US" sz="1450" dirty="0"/>
          </a:p>
        </p:txBody>
      </p:sp>
      <p:sp>
        <p:nvSpPr>
          <p:cNvPr id="10" name="Text 6"/>
          <p:cNvSpPr/>
          <p:nvPr/>
        </p:nvSpPr>
        <p:spPr>
          <a:xfrm>
            <a:off x="1803202" y="2288619"/>
            <a:ext cx="6685121" cy="29979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y = int(2.8) # y will be 2</a:t>
            </a:r>
            <a:endParaRPr lang="en-US" sz="1450" dirty="0"/>
          </a:p>
        </p:txBody>
      </p:sp>
      <p:sp>
        <p:nvSpPr>
          <p:cNvPr id="11" name="Text 7"/>
          <p:cNvSpPr/>
          <p:nvPr/>
        </p:nvSpPr>
        <p:spPr>
          <a:xfrm>
            <a:off x="1803202" y="2700814"/>
            <a:ext cx="6685121" cy="29979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z = int("3") # z will be 3</a:t>
            </a:r>
            <a:endParaRPr lang="en-US" sz="1450" dirty="0"/>
          </a:p>
        </p:txBody>
      </p:sp>
      <p:sp>
        <p:nvSpPr>
          <p:cNvPr id="12" name="Shape 8"/>
          <p:cNvSpPr/>
          <p:nvPr/>
        </p:nvSpPr>
        <p:spPr>
          <a:xfrm>
            <a:off x="1054298" y="3785235"/>
            <a:ext cx="561975" cy="22860"/>
          </a:xfrm>
          <a:prstGeom prst="roundRect">
            <a:avLst>
              <a:gd name="adj" fmla="val 1229336"/>
            </a:avLst>
          </a:prstGeom>
          <a:solidFill>
            <a:srgbClr val="29DDDA"/>
          </a:solidFill>
          <a:ln/>
        </p:spPr>
        <p:txBody>
          <a:bodyPr/>
          <a:lstStyle/>
          <a:p>
            <a:endParaRPr lang="en-GB"/>
          </a:p>
        </p:txBody>
      </p:sp>
      <p:sp>
        <p:nvSpPr>
          <p:cNvPr id="13" name="Shape 9"/>
          <p:cNvSpPr/>
          <p:nvPr/>
        </p:nvSpPr>
        <p:spPr>
          <a:xfrm>
            <a:off x="655677" y="3585924"/>
            <a:ext cx="421481" cy="421481"/>
          </a:xfrm>
          <a:prstGeom prst="roundRect">
            <a:avLst>
              <a:gd name="adj" fmla="val 66676"/>
            </a:avLst>
          </a:prstGeom>
          <a:solidFill>
            <a:srgbClr val="0A081B"/>
          </a:solidFill>
          <a:ln w="22860">
            <a:solidFill>
              <a:srgbClr val="29DDDA"/>
            </a:solidFill>
            <a:prstDash val="solid"/>
          </a:ln>
        </p:spPr>
        <p:txBody>
          <a:bodyPr/>
          <a:lstStyle/>
          <a:p>
            <a:endParaRPr lang="en-GB"/>
          </a:p>
        </p:txBody>
      </p:sp>
      <p:pic>
        <p:nvPicPr>
          <p:cNvPr id="14" name="Image 2" descr="preencoded.png"/>
          <p:cNvPicPr>
            <a:picLocks noChangeAspect="1"/>
          </p:cNvPicPr>
          <p:nvPr/>
        </p:nvPicPr>
        <p:blipFill>
          <a:blip r:embed="rId5"/>
          <a:stretch>
            <a:fillRect/>
          </a:stretch>
        </p:blipFill>
        <p:spPr>
          <a:xfrm>
            <a:off x="741521" y="3640574"/>
            <a:ext cx="249793" cy="312182"/>
          </a:xfrm>
          <a:prstGeom prst="rect">
            <a:avLst/>
          </a:prstGeom>
        </p:spPr>
      </p:pic>
      <p:sp>
        <p:nvSpPr>
          <p:cNvPr id="15" name="Text 10"/>
          <p:cNvSpPr/>
          <p:nvPr/>
        </p:nvSpPr>
        <p:spPr>
          <a:xfrm>
            <a:off x="1803202" y="3562469"/>
            <a:ext cx="2081570" cy="260152"/>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Float Conversion</a:t>
            </a:r>
            <a:endParaRPr lang="en-US" sz="1600" dirty="0"/>
          </a:p>
        </p:txBody>
      </p:sp>
      <p:sp>
        <p:nvSpPr>
          <p:cNvPr id="16" name="Text 11"/>
          <p:cNvSpPr/>
          <p:nvPr/>
        </p:nvSpPr>
        <p:spPr>
          <a:xfrm>
            <a:off x="1803202" y="3935016"/>
            <a:ext cx="6685121" cy="29979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x = float(1) # x will be 1.0</a:t>
            </a:r>
            <a:endParaRPr lang="en-US" sz="1450" dirty="0"/>
          </a:p>
        </p:txBody>
      </p:sp>
      <p:sp>
        <p:nvSpPr>
          <p:cNvPr id="17" name="Text 12"/>
          <p:cNvSpPr/>
          <p:nvPr/>
        </p:nvSpPr>
        <p:spPr>
          <a:xfrm>
            <a:off x="1803202" y="4347210"/>
            <a:ext cx="6685121" cy="29979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y = float(2.8) # y will be 2.8</a:t>
            </a:r>
            <a:endParaRPr lang="en-US" sz="1450" dirty="0"/>
          </a:p>
        </p:txBody>
      </p:sp>
      <p:sp>
        <p:nvSpPr>
          <p:cNvPr id="18" name="Text 13"/>
          <p:cNvSpPr/>
          <p:nvPr/>
        </p:nvSpPr>
        <p:spPr>
          <a:xfrm>
            <a:off x="1803202" y="4759404"/>
            <a:ext cx="6685121" cy="29979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z = float("3") # z will be 3.0</a:t>
            </a:r>
            <a:endParaRPr lang="en-US" sz="1450" dirty="0"/>
          </a:p>
        </p:txBody>
      </p:sp>
      <p:sp>
        <p:nvSpPr>
          <p:cNvPr id="19" name="Text 14"/>
          <p:cNvSpPr/>
          <p:nvPr/>
        </p:nvSpPr>
        <p:spPr>
          <a:xfrm>
            <a:off x="1803202" y="5171599"/>
            <a:ext cx="6685121" cy="29979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w = float("4.2") # w will be 4.2</a:t>
            </a:r>
            <a:endParaRPr lang="en-US" sz="1450" dirty="0"/>
          </a:p>
        </p:txBody>
      </p:sp>
      <p:sp>
        <p:nvSpPr>
          <p:cNvPr id="20" name="Shape 15"/>
          <p:cNvSpPr/>
          <p:nvPr/>
        </p:nvSpPr>
        <p:spPr>
          <a:xfrm>
            <a:off x="1054298" y="6256020"/>
            <a:ext cx="561975" cy="22860"/>
          </a:xfrm>
          <a:prstGeom prst="roundRect">
            <a:avLst>
              <a:gd name="adj" fmla="val 1229336"/>
            </a:avLst>
          </a:prstGeom>
          <a:solidFill>
            <a:srgbClr val="37A7E7"/>
          </a:solidFill>
          <a:ln/>
        </p:spPr>
        <p:txBody>
          <a:bodyPr/>
          <a:lstStyle/>
          <a:p>
            <a:endParaRPr lang="en-GB"/>
          </a:p>
        </p:txBody>
      </p:sp>
      <p:sp>
        <p:nvSpPr>
          <p:cNvPr id="21" name="Shape 16"/>
          <p:cNvSpPr/>
          <p:nvPr/>
        </p:nvSpPr>
        <p:spPr>
          <a:xfrm>
            <a:off x="655677" y="6056709"/>
            <a:ext cx="421481" cy="421481"/>
          </a:xfrm>
          <a:prstGeom prst="roundRect">
            <a:avLst>
              <a:gd name="adj" fmla="val 66676"/>
            </a:avLst>
          </a:prstGeom>
          <a:solidFill>
            <a:srgbClr val="0A081B"/>
          </a:solidFill>
          <a:ln w="22860">
            <a:solidFill>
              <a:srgbClr val="37A7E7"/>
            </a:solidFill>
            <a:prstDash val="solid"/>
          </a:ln>
        </p:spPr>
        <p:txBody>
          <a:bodyPr/>
          <a:lstStyle/>
          <a:p>
            <a:endParaRPr lang="en-GB"/>
          </a:p>
        </p:txBody>
      </p:sp>
      <p:pic>
        <p:nvPicPr>
          <p:cNvPr id="22" name="Image 3" descr="preencoded.png"/>
          <p:cNvPicPr>
            <a:picLocks noChangeAspect="1"/>
          </p:cNvPicPr>
          <p:nvPr/>
        </p:nvPicPr>
        <p:blipFill>
          <a:blip r:embed="rId6"/>
          <a:stretch>
            <a:fillRect/>
          </a:stretch>
        </p:blipFill>
        <p:spPr>
          <a:xfrm>
            <a:off x="741521" y="6111359"/>
            <a:ext cx="249793" cy="312182"/>
          </a:xfrm>
          <a:prstGeom prst="rect">
            <a:avLst/>
          </a:prstGeom>
        </p:spPr>
      </p:pic>
      <p:sp>
        <p:nvSpPr>
          <p:cNvPr id="23" name="Text 17"/>
          <p:cNvSpPr/>
          <p:nvPr/>
        </p:nvSpPr>
        <p:spPr>
          <a:xfrm>
            <a:off x="1803202" y="6033254"/>
            <a:ext cx="2081570" cy="260152"/>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String Conversion</a:t>
            </a:r>
            <a:endParaRPr lang="en-US" sz="1600" dirty="0"/>
          </a:p>
        </p:txBody>
      </p:sp>
      <p:sp>
        <p:nvSpPr>
          <p:cNvPr id="24" name="Text 18"/>
          <p:cNvSpPr/>
          <p:nvPr/>
        </p:nvSpPr>
        <p:spPr>
          <a:xfrm>
            <a:off x="1803202" y="6405801"/>
            <a:ext cx="6685121" cy="29979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x = str("s1") # x will be 's1'</a:t>
            </a:r>
            <a:endParaRPr lang="en-US" sz="1450" dirty="0"/>
          </a:p>
        </p:txBody>
      </p:sp>
      <p:sp>
        <p:nvSpPr>
          <p:cNvPr id="25" name="Text 19"/>
          <p:cNvSpPr/>
          <p:nvPr/>
        </p:nvSpPr>
        <p:spPr>
          <a:xfrm>
            <a:off x="1803202" y="6817995"/>
            <a:ext cx="6685121" cy="299799"/>
          </a:xfrm>
          <a:prstGeom prst="rect">
            <a:avLst/>
          </a:prstGeom>
          <a:noFill/>
          <a:ln/>
        </p:spPr>
        <p:txBody>
          <a:bodyPr wrap="none" lIns="0" tIns="0" rIns="0" bIns="0" rtlCol="0" anchor="t"/>
          <a:lstStyle/>
          <a:p>
            <a:pPr marL="0" indent="0" algn="l">
              <a:lnSpc>
                <a:spcPts val="2350"/>
              </a:lnSpc>
              <a:buNone/>
            </a:pPr>
            <a:r>
              <a:rPr lang="en-US" sz="1450" b="1" dirty="0">
                <a:solidFill>
                  <a:srgbClr val="E0E4E6"/>
                </a:solidFill>
                <a:latin typeface="Barlow" pitchFamily="34" charset="0"/>
                <a:ea typeface="Barlow" pitchFamily="34" charset="-122"/>
                <a:cs typeface="Barlow" pitchFamily="34" charset="-120"/>
              </a:rPr>
              <a:t>y = str(2) # y will be '2'</a:t>
            </a:r>
            <a:endParaRPr lang="en-US" sz="1450" dirty="0"/>
          </a:p>
        </p:txBody>
      </p:sp>
      <p:sp>
        <p:nvSpPr>
          <p:cNvPr id="26" name="Text 20"/>
          <p:cNvSpPr/>
          <p:nvPr/>
        </p:nvSpPr>
        <p:spPr>
          <a:xfrm>
            <a:off x="1803202" y="7230189"/>
            <a:ext cx="6685121" cy="299799"/>
          </a:xfrm>
          <a:prstGeom prst="rect">
            <a:avLst/>
          </a:prstGeom>
          <a:noFill/>
          <a:ln/>
        </p:spPr>
        <p:txBody>
          <a:bodyPr wrap="non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z = str(3.0) # z will be '3.0'</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5205" y="538401"/>
            <a:ext cx="7773591" cy="1087517"/>
          </a:xfrm>
          <a:prstGeom prst="rect">
            <a:avLst/>
          </a:prstGeom>
          <a:noFill/>
          <a:ln/>
        </p:spPr>
        <p:txBody>
          <a:bodyPr wrap="square" lIns="0" tIns="0" rIns="0" bIns="0" rtlCol="0" anchor="t"/>
          <a:lstStyle/>
          <a:p>
            <a:pPr marL="0" indent="0" algn="l">
              <a:lnSpc>
                <a:spcPts val="4250"/>
              </a:lnSpc>
              <a:buNone/>
            </a:pPr>
            <a:r>
              <a:rPr lang="en-US" sz="3400" b="1" dirty="0">
                <a:solidFill>
                  <a:srgbClr val="F0FCFF"/>
                </a:solidFill>
                <a:latin typeface="Spline Sans Bold" pitchFamily="34" charset="0"/>
                <a:ea typeface="Spline Sans Bold" pitchFamily="34" charset="-122"/>
                <a:cs typeface="Spline Sans Bold" pitchFamily="34" charset="-120"/>
              </a:rPr>
              <a:t>String Handling: Manipulation and Formatting</a:t>
            </a:r>
            <a:endParaRPr lang="en-US" sz="3400" dirty="0"/>
          </a:p>
        </p:txBody>
      </p:sp>
      <p:sp>
        <p:nvSpPr>
          <p:cNvPr id="4" name="Shape 1"/>
          <p:cNvSpPr/>
          <p:nvPr/>
        </p:nvSpPr>
        <p:spPr>
          <a:xfrm>
            <a:off x="685205" y="1919526"/>
            <a:ext cx="7773591" cy="1452682"/>
          </a:xfrm>
          <a:prstGeom prst="roundRect">
            <a:avLst>
              <a:gd name="adj" fmla="val 20218"/>
            </a:avLst>
          </a:prstGeom>
          <a:solidFill>
            <a:srgbClr val="0A081B"/>
          </a:solidFill>
          <a:ln w="22860">
            <a:solidFill>
              <a:srgbClr val="16FFBB"/>
            </a:solidFill>
            <a:prstDash val="solid"/>
          </a:ln>
        </p:spPr>
        <p:txBody>
          <a:bodyPr/>
          <a:lstStyle/>
          <a:p>
            <a:endParaRPr lang="en-GB"/>
          </a:p>
        </p:txBody>
      </p:sp>
      <p:sp>
        <p:nvSpPr>
          <p:cNvPr id="5" name="Text 2"/>
          <p:cNvSpPr/>
          <p:nvPr/>
        </p:nvSpPr>
        <p:spPr>
          <a:xfrm>
            <a:off x="903803" y="2138124"/>
            <a:ext cx="2634734" cy="271820"/>
          </a:xfrm>
          <a:prstGeom prst="rect">
            <a:avLst/>
          </a:prstGeom>
          <a:noFill/>
          <a:ln/>
        </p:spPr>
        <p:txBody>
          <a:bodyPr wrap="non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String Literals and Quotes</a:t>
            </a:r>
            <a:endParaRPr lang="en-US" sz="1700" dirty="0"/>
          </a:p>
        </p:txBody>
      </p:sp>
      <p:sp>
        <p:nvSpPr>
          <p:cNvPr id="6" name="Text 3"/>
          <p:cNvSpPr/>
          <p:nvPr/>
        </p:nvSpPr>
        <p:spPr>
          <a:xfrm>
            <a:off x="903803" y="2527340"/>
            <a:ext cx="7336393" cy="626269"/>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Explore different ways to define strings using single and double quotes, understanding when to use each.</a:t>
            </a:r>
            <a:endParaRPr lang="en-US" sz="1500" dirty="0"/>
          </a:p>
        </p:txBody>
      </p:sp>
      <p:sp>
        <p:nvSpPr>
          <p:cNvPr id="7" name="Shape 4"/>
          <p:cNvSpPr/>
          <p:nvPr/>
        </p:nvSpPr>
        <p:spPr>
          <a:xfrm>
            <a:off x="685205" y="3567946"/>
            <a:ext cx="7773591" cy="1139547"/>
          </a:xfrm>
          <a:prstGeom prst="roundRect">
            <a:avLst>
              <a:gd name="adj" fmla="val 25773"/>
            </a:avLst>
          </a:prstGeom>
          <a:solidFill>
            <a:srgbClr val="0A081B"/>
          </a:solidFill>
          <a:ln w="22860">
            <a:solidFill>
              <a:srgbClr val="29DDDA"/>
            </a:solidFill>
            <a:prstDash val="solid"/>
          </a:ln>
        </p:spPr>
        <p:txBody>
          <a:bodyPr/>
          <a:lstStyle/>
          <a:p>
            <a:endParaRPr lang="en-GB"/>
          </a:p>
        </p:txBody>
      </p:sp>
      <p:sp>
        <p:nvSpPr>
          <p:cNvPr id="8" name="Text 5"/>
          <p:cNvSpPr/>
          <p:nvPr/>
        </p:nvSpPr>
        <p:spPr>
          <a:xfrm>
            <a:off x="903803" y="3786545"/>
            <a:ext cx="2178963" cy="271820"/>
          </a:xfrm>
          <a:prstGeom prst="rect">
            <a:avLst/>
          </a:prstGeom>
          <a:noFill/>
          <a:ln/>
        </p:spPr>
        <p:txBody>
          <a:bodyPr wrap="non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String Concatenation</a:t>
            </a:r>
            <a:endParaRPr lang="en-US" sz="1700" dirty="0"/>
          </a:p>
        </p:txBody>
      </p:sp>
      <p:sp>
        <p:nvSpPr>
          <p:cNvPr id="9" name="Text 6"/>
          <p:cNvSpPr/>
          <p:nvPr/>
        </p:nvSpPr>
        <p:spPr>
          <a:xfrm>
            <a:off x="903803" y="4175760"/>
            <a:ext cx="7336393" cy="313134"/>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Learn to combine strings using the </a:t>
            </a:r>
            <a:r>
              <a:rPr lang="en-US" sz="1500" b="1" dirty="0">
                <a:solidFill>
                  <a:srgbClr val="E0E4E6"/>
                </a:solidFill>
                <a:latin typeface="Barlow" pitchFamily="34" charset="0"/>
                <a:ea typeface="Barlow" pitchFamily="34" charset="-122"/>
                <a:cs typeface="Barlow" pitchFamily="34" charset="-120"/>
              </a:rPr>
              <a:t>+</a:t>
            </a:r>
            <a:r>
              <a:rPr lang="en-US" sz="1500" dirty="0">
                <a:solidFill>
                  <a:srgbClr val="E0E4E6"/>
                </a:solidFill>
                <a:latin typeface="Barlow" pitchFamily="34" charset="0"/>
                <a:ea typeface="Barlow" pitchFamily="34" charset="-122"/>
                <a:cs typeface="Barlow" pitchFamily="34" charset="-120"/>
              </a:rPr>
              <a:t> operator to create more complex text.</a:t>
            </a:r>
            <a:endParaRPr lang="en-US" sz="1500" dirty="0"/>
          </a:p>
        </p:txBody>
      </p:sp>
      <p:sp>
        <p:nvSpPr>
          <p:cNvPr id="10" name="Shape 7"/>
          <p:cNvSpPr/>
          <p:nvPr/>
        </p:nvSpPr>
        <p:spPr>
          <a:xfrm>
            <a:off x="685205" y="4903232"/>
            <a:ext cx="7773591" cy="1452682"/>
          </a:xfrm>
          <a:prstGeom prst="roundRect">
            <a:avLst>
              <a:gd name="adj" fmla="val 20218"/>
            </a:avLst>
          </a:prstGeom>
          <a:solidFill>
            <a:srgbClr val="0A081B"/>
          </a:solidFill>
          <a:ln w="22860">
            <a:solidFill>
              <a:srgbClr val="37A7E7"/>
            </a:solidFill>
            <a:prstDash val="solid"/>
          </a:ln>
        </p:spPr>
        <p:txBody>
          <a:bodyPr/>
          <a:lstStyle/>
          <a:p>
            <a:endParaRPr lang="en-GB"/>
          </a:p>
        </p:txBody>
      </p:sp>
      <p:sp>
        <p:nvSpPr>
          <p:cNvPr id="11" name="Text 8"/>
          <p:cNvSpPr/>
          <p:nvPr/>
        </p:nvSpPr>
        <p:spPr>
          <a:xfrm>
            <a:off x="903803" y="5121831"/>
            <a:ext cx="2175510" cy="271820"/>
          </a:xfrm>
          <a:prstGeom prst="rect">
            <a:avLst/>
          </a:prstGeom>
          <a:noFill/>
          <a:ln/>
        </p:spPr>
        <p:txBody>
          <a:bodyPr wrap="non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String Methods</a:t>
            </a:r>
            <a:endParaRPr lang="en-US" sz="1700" dirty="0"/>
          </a:p>
        </p:txBody>
      </p:sp>
      <p:sp>
        <p:nvSpPr>
          <p:cNvPr id="12" name="Text 9"/>
          <p:cNvSpPr/>
          <p:nvPr/>
        </p:nvSpPr>
        <p:spPr>
          <a:xfrm>
            <a:off x="903803" y="5511046"/>
            <a:ext cx="7336393" cy="626269"/>
          </a:xfrm>
          <a:prstGeom prst="rect">
            <a:avLst/>
          </a:prstGeom>
          <a:noFill/>
          <a:ln/>
        </p:spPr>
        <p:txBody>
          <a:bodyPr wrap="squar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Utilize built-in string methods like </a:t>
            </a:r>
            <a:r>
              <a:rPr lang="en-US" sz="1500" b="1" dirty="0">
                <a:solidFill>
                  <a:srgbClr val="E0E4E6"/>
                </a:solidFill>
                <a:latin typeface="Barlow" pitchFamily="34" charset="0"/>
                <a:ea typeface="Barlow" pitchFamily="34" charset="-122"/>
                <a:cs typeface="Barlow" pitchFamily="34" charset="-120"/>
              </a:rPr>
              <a:t>.upper()</a:t>
            </a:r>
            <a:r>
              <a:rPr lang="en-US" sz="1500" dirty="0">
                <a:solidFill>
                  <a:srgbClr val="E0E4E6"/>
                </a:solidFill>
                <a:latin typeface="Barlow" pitchFamily="34" charset="0"/>
                <a:ea typeface="Barlow" pitchFamily="34" charset="-122"/>
                <a:cs typeface="Barlow" pitchFamily="34" charset="-120"/>
              </a:rPr>
              <a:t>, </a:t>
            </a:r>
            <a:r>
              <a:rPr lang="en-US" sz="1500" b="1" dirty="0">
                <a:solidFill>
                  <a:srgbClr val="E0E4E6"/>
                </a:solidFill>
                <a:latin typeface="Barlow" pitchFamily="34" charset="0"/>
                <a:ea typeface="Barlow" pitchFamily="34" charset="-122"/>
                <a:cs typeface="Barlow" pitchFamily="34" charset="-120"/>
              </a:rPr>
              <a:t>.lower()</a:t>
            </a:r>
            <a:r>
              <a:rPr lang="en-US" sz="1500" dirty="0">
                <a:solidFill>
                  <a:srgbClr val="E0E4E6"/>
                </a:solidFill>
                <a:latin typeface="Barlow" pitchFamily="34" charset="0"/>
                <a:ea typeface="Barlow" pitchFamily="34" charset="-122"/>
                <a:cs typeface="Barlow" pitchFamily="34" charset="-120"/>
              </a:rPr>
              <a:t>, and </a:t>
            </a:r>
            <a:r>
              <a:rPr lang="en-US" sz="1500" b="1" dirty="0">
                <a:solidFill>
                  <a:srgbClr val="E0E4E6"/>
                </a:solidFill>
                <a:latin typeface="Barlow" pitchFamily="34" charset="0"/>
                <a:ea typeface="Barlow" pitchFamily="34" charset="-122"/>
                <a:cs typeface="Barlow" pitchFamily="34" charset="-120"/>
              </a:rPr>
              <a:t>.strip()</a:t>
            </a:r>
            <a:r>
              <a:rPr lang="en-US" sz="1500" dirty="0">
                <a:solidFill>
                  <a:srgbClr val="E0E4E6"/>
                </a:solidFill>
                <a:latin typeface="Barlow" pitchFamily="34" charset="0"/>
                <a:ea typeface="Barlow" pitchFamily="34" charset="-122"/>
                <a:cs typeface="Barlow" pitchFamily="34" charset="-120"/>
              </a:rPr>
              <a:t> to modify and clean strings.</a:t>
            </a:r>
            <a:endParaRPr lang="en-US" sz="1500" dirty="0"/>
          </a:p>
        </p:txBody>
      </p:sp>
      <p:sp>
        <p:nvSpPr>
          <p:cNvPr id="13" name="Shape 10"/>
          <p:cNvSpPr/>
          <p:nvPr/>
        </p:nvSpPr>
        <p:spPr>
          <a:xfrm>
            <a:off x="685205" y="6551652"/>
            <a:ext cx="7773591" cy="1139547"/>
          </a:xfrm>
          <a:prstGeom prst="roundRect">
            <a:avLst>
              <a:gd name="adj" fmla="val 25773"/>
            </a:avLst>
          </a:prstGeom>
          <a:solidFill>
            <a:srgbClr val="0A081B"/>
          </a:solidFill>
          <a:ln w="22860">
            <a:solidFill>
              <a:srgbClr val="091231"/>
            </a:solidFill>
            <a:prstDash val="solid"/>
          </a:ln>
        </p:spPr>
        <p:txBody>
          <a:bodyPr/>
          <a:lstStyle/>
          <a:p>
            <a:endParaRPr lang="en-GB"/>
          </a:p>
        </p:txBody>
      </p:sp>
      <p:sp>
        <p:nvSpPr>
          <p:cNvPr id="14" name="Text 11"/>
          <p:cNvSpPr/>
          <p:nvPr/>
        </p:nvSpPr>
        <p:spPr>
          <a:xfrm>
            <a:off x="903803" y="6770251"/>
            <a:ext cx="2175510" cy="271820"/>
          </a:xfrm>
          <a:prstGeom prst="rect">
            <a:avLst/>
          </a:prstGeom>
          <a:noFill/>
          <a:ln/>
        </p:spPr>
        <p:txBody>
          <a:bodyPr wrap="non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String Formatting</a:t>
            </a:r>
            <a:endParaRPr lang="en-US" sz="1700" dirty="0"/>
          </a:p>
        </p:txBody>
      </p:sp>
      <p:sp>
        <p:nvSpPr>
          <p:cNvPr id="15" name="Text 12"/>
          <p:cNvSpPr/>
          <p:nvPr/>
        </p:nvSpPr>
        <p:spPr>
          <a:xfrm>
            <a:off x="903803" y="7159466"/>
            <a:ext cx="7336393" cy="313134"/>
          </a:xfrm>
          <a:prstGeom prst="rect">
            <a:avLst/>
          </a:prstGeom>
          <a:noFill/>
          <a:ln/>
        </p:spPr>
        <p:txBody>
          <a:bodyPr wrap="none" lIns="0" tIns="0" rIns="0" bIns="0" rtlCol="0" anchor="t"/>
          <a:lstStyle/>
          <a:p>
            <a:pPr marL="0" indent="0" algn="l">
              <a:lnSpc>
                <a:spcPts val="2450"/>
              </a:lnSpc>
              <a:buNone/>
            </a:pPr>
            <a:r>
              <a:rPr lang="en-US" sz="1500" dirty="0">
                <a:solidFill>
                  <a:srgbClr val="E0E4E6"/>
                </a:solidFill>
                <a:latin typeface="Barlow" pitchFamily="34" charset="0"/>
                <a:ea typeface="Barlow" pitchFamily="34" charset="-122"/>
                <a:cs typeface="Barlow" pitchFamily="34" charset="-120"/>
              </a:rPr>
              <a:t>Use f-strings and </a:t>
            </a:r>
            <a:r>
              <a:rPr lang="en-US" sz="1500" b="1" dirty="0">
                <a:solidFill>
                  <a:srgbClr val="E0E4E6"/>
                </a:solidFill>
                <a:latin typeface="Barlow" pitchFamily="34" charset="0"/>
                <a:ea typeface="Barlow" pitchFamily="34" charset="-122"/>
                <a:cs typeface="Barlow" pitchFamily="34" charset="-120"/>
              </a:rPr>
              <a:t>.format()</a:t>
            </a:r>
            <a:r>
              <a:rPr lang="en-US" sz="1500" dirty="0">
                <a:solidFill>
                  <a:srgbClr val="E0E4E6"/>
                </a:solidFill>
                <a:latin typeface="Barlow" pitchFamily="34" charset="0"/>
                <a:ea typeface="Barlow" pitchFamily="34" charset="-122"/>
                <a:cs typeface="Barlow" pitchFamily="34" charset="-120"/>
              </a:rPr>
              <a:t> for dynamic string creation.</a:t>
            </a:r>
            <a:endParaRPr lang="en-US" sz="1500" dirty="0"/>
          </a:p>
        </p:txBody>
      </p:sp>
    </p:spTree>
    <p:extLst>
      <p:ext uri="{BB962C8B-B14F-4D97-AF65-F5344CB8AC3E}">
        <p14:creationId xmlns:p14="http://schemas.microsoft.com/office/powerpoint/2010/main" val="3587860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1355</Words>
  <Application>Microsoft Office PowerPoint</Application>
  <PresentationFormat>Custom</PresentationFormat>
  <Paragraphs>195</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Barlow</vt:lpstr>
      <vt:lpstr>Barlow Bold</vt:lpstr>
      <vt:lpstr>Arial</vt:lpstr>
      <vt:lpstr>Spline Sans Bold</vt:lpstr>
      <vt:lpstr>Barlow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Conquerant Lembindi</cp:lastModifiedBy>
  <cp:revision>1</cp:revision>
  <dcterms:created xsi:type="dcterms:W3CDTF">2025-04-15T19:32:25Z</dcterms:created>
  <dcterms:modified xsi:type="dcterms:W3CDTF">2025-04-15T19:45:35Z</dcterms:modified>
</cp:coreProperties>
</file>